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6" r:id="rId5"/>
    <p:sldId id="259" r:id="rId6"/>
    <p:sldId id="264" r:id="rId7"/>
    <p:sldId id="265" r:id="rId8"/>
    <p:sldId id="261" r:id="rId9"/>
    <p:sldId id="260" r:id="rId10"/>
    <p:sldId id="263" r:id="rId11"/>
    <p:sldId id="26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4" d="100"/>
          <a:sy n="74" d="100"/>
        </p:scale>
        <p:origin x="-109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10/3/11</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10/3/11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10/3/11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10/3/11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10/3/11</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10/3/11</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10/3/11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t>10/3/11</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t>10/3/11</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10/3/11</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10/3/11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10/3/11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10/3/11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10/3/11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10/3/11</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t>10/3/11</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10/3/11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10/3/11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10/3/11</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10/3/11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10/3/11</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965" y="714166"/>
            <a:ext cx="4038600" cy="933450"/>
          </a:xfrm>
        </p:spPr>
        <p:txBody>
          <a:bodyPr>
            <a:noAutofit/>
          </a:bodyPr>
          <a:lstStyle/>
          <a:p>
            <a:r>
              <a:rPr lang="en-US" sz="4000" dirty="0" smtClean="0">
                <a:solidFill>
                  <a:schemeClr val="bg1"/>
                </a:solidFill>
              </a:rPr>
              <a:t>My 8</a:t>
            </a:r>
            <a:r>
              <a:rPr lang="en-US" sz="4000" baseline="30000" dirty="0" smtClean="0">
                <a:solidFill>
                  <a:schemeClr val="bg1"/>
                </a:solidFill>
              </a:rPr>
              <a:t>th</a:t>
            </a:r>
            <a:r>
              <a:rPr lang="en-US" sz="4000" dirty="0" smtClean="0">
                <a:solidFill>
                  <a:schemeClr val="bg1"/>
                </a:solidFill>
              </a:rPr>
              <a:t> Grade Presentation of Learning</a:t>
            </a:r>
            <a:endParaRPr lang="en-US" sz="4000" dirty="0">
              <a:solidFill>
                <a:schemeClr val="bg1"/>
              </a:solidFill>
            </a:endParaRPr>
          </a:p>
        </p:txBody>
      </p:sp>
      <p:sp>
        <p:nvSpPr>
          <p:cNvPr id="3" name="Subtitle 2"/>
          <p:cNvSpPr>
            <a:spLocks noGrp="1"/>
          </p:cNvSpPr>
          <p:nvPr>
            <p:ph type="subTitle" idx="1"/>
          </p:nvPr>
        </p:nvSpPr>
        <p:spPr>
          <a:xfrm>
            <a:off x="4633510" y="5103749"/>
            <a:ext cx="1866291" cy="748553"/>
          </a:xfrm>
        </p:spPr>
        <p:txBody>
          <a:bodyPr>
            <a:noAutofit/>
          </a:bodyPr>
          <a:lstStyle/>
          <a:p>
            <a:r>
              <a:rPr lang="en-US" sz="2800" b="1" dirty="0" smtClean="0"/>
              <a:t>By Student Name</a:t>
            </a:r>
            <a:endParaRPr lang="en-US" sz="2800" b="1" dirty="0"/>
          </a:p>
        </p:txBody>
      </p:sp>
      <p:pic>
        <p:nvPicPr>
          <p:cNvPr id="4" name="Picture 3" descr="seed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920" y="3559442"/>
            <a:ext cx="2570575" cy="2570575"/>
          </a:xfrm>
          <a:prstGeom prst="rect">
            <a:avLst/>
          </a:prstGeom>
        </p:spPr>
      </p:pic>
      <p:sp>
        <p:nvSpPr>
          <p:cNvPr id="6" name="TextBox 5"/>
          <p:cNvSpPr txBox="1"/>
          <p:nvPr/>
        </p:nvSpPr>
        <p:spPr>
          <a:xfrm>
            <a:off x="4828900" y="714166"/>
            <a:ext cx="1854699" cy="923330"/>
          </a:xfrm>
          <a:prstGeom prst="rect">
            <a:avLst/>
          </a:prstGeom>
          <a:noFill/>
        </p:spPr>
        <p:txBody>
          <a:bodyPr wrap="square" rtlCol="0">
            <a:spAutoFit/>
          </a:bodyPr>
          <a:lstStyle/>
          <a:p>
            <a:r>
              <a:rPr lang="en-US" dirty="0" smtClean="0">
                <a:solidFill>
                  <a:schemeClr val="accent3">
                    <a:lumMod val="75000"/>
                  </a:schemeClr>
                </a:solidFill>
              </a:rPr>
              <a:t>Core Value:</a:t>
            </a:r>
          </a:p>
          <a:p>
            <a:r>
              <a:rPr lang="en-US" dirty="0" smtClean="0">
                <a:solidFill>
                  <a:schemeClr val="accent3">
                    <a:lumMod val="75000"/>
                  </a:schemeClr>
                </a:solidFill>
              </a:rPr>
              <a:t>Compassion &amp; Empathy</a:t>
            </a:r>
            <a:endParaRPr lang="en-US" dirty="0">
              <a:solidFill>
                <a:schemeClr val="accent3">
                  <a:lumMod val="75000"/>
                </a:schemeClr>
              </a:solidFill>
            </a:endParaRPr>
          </a:p>
        </p:txBody>
      </p:sp>
      <p:sp>
        <p:nvSpPr>
          <p:cNvPr id="7" name="TextBox 6"/>
          <p:cNvSpPr txBox="1"/>
          <p:nvPr/>
        </p:nvSpPr>
        <p:spPr>
          <a:xfrm>
            <a:off x="6835999" y="621833"/>
            <a:ext cx="1854699" cy="1477328"/>
          </a:xfrm>
          <a:prstGeom prst="rect">
            <a:avLst/>
          </a:prstGeom>
          <a:noFill/>
        </p:spPr>
        <p:txBody>
          <a:bodyPr wrap="square" rtlCol="0">
            <a:spAutoFit/>
          </a:bodyPr>
          <a:lstStyle/>
          <a:p>
            <a:r>
              <a:rPr lang="en-US" dirty="0" smtClean="0">
                <a:solidFill>
                  <a:schemeClr val="accent6">
                    <a:lumMod val="75000"/>
                  </a:schemeClr>
                </a:solidFill>
              </a:rPr>
              <a:t>Enduring Understanding:</a:t>
            </a:r>
          </a:p>
          <a:p>
            <a:endParaRPr lang="en-US" dirty="0" smtClean="0">
              <a:solidFill>
                <a:schemeClr val="accent6">
                  <a:lumMod val="75000"/>
                </a:schemeClr>
              </a:solidFill>
            </a:endParaRPr>
          </a:p>
          <a:p>
            <a:r>
              <a:rPr lang="en-US" dirty="0" smtClean="0">
                <a:solidFill>
                  <a:schemeClr val="accent6">
                    <a:lumMod val="75000"/>
                  </a:schemeClr>
                </a:solidFill>
              </a:rPr>
              <a:t>Every action has a reaction.</a:t>
            </a:r>
            <a:endParaRPr lang="en-US" dirty="0">
              <a:solidFill>
                <a:schemeClr val="accent6">
                  <a:lumMod val="75000"/>
                </a:schemeClr>
              </a:solidFill>
            </a:endParaRPr>
          </a:p>
        </p:txBody>
      </p:sp>
      <p:sp>
        <p:nvSpPr>
          <p:cNvPr id="8" name="TextBox 7"/>
          <p:cNvSpPr txBox="1"/>
          <p:nvPr/>
        </p:nvSpPr>
        <p:spPr>
          <a:xfrm>
            <a:off x="4633510" y="2543779"/>
            <a:ext cx="2523060" cy="1477328"/>
          </a:xfrm>
          <a:prstGeom prst="rect">
            <a:avLst/>
          </a:prstGeom>
          <a:noFill/>
        </p:spPr>
        <p:txBody>
          <a:bodyPr wrap="square" rtlCol="0">
            <a:spAutoFit/>
          </a:bodyPr>
          <a:lstStyle/>
          <a:p>
            <a:r>
              <a:rPr lang="en-US" dirty="0" smtClean="0">
                <a:solidFill>
                  <a:schemeClr val="bg1"/>
                </a:solidFill>
              </a:rPr>
              <a:t>My Sources</a:t>
            </a:r>
          </a:p>
          <a:p>
            <a:r>
              <a:rPr lang="en-US" dirty="0" smtClean="0">
                <a:solidFill>
                  <a:schemeClr val="bg1"/>
                </a:solidFill>
              </a:rPr>
              <a:t>-Surviving Hitler</a:t>
            </a:r>
          </a:p>
          <a:p>
            <a:r>
              <a:rPr lang="en-US" dirty="0" smtClean="0">
                <a:solidFill>
                  <a:schemeClr val="bg1"/>
                </a:solidFill>
              </a:rPr>
              <a:t>-Twilight</a:t>
            </a:r>
          </a:p>
          <a:p>
            <a:r>
              <a:rPr lang="en-US" dirty="0" smtClean="0">
                <a:solidFill>
                  <a:schemeClr val="bg1"/>
                </a:solidFill>
              </a:rPr>
              <a:t>-Social Studies</a:t>
            </a:r>
          </a:p>
          <a:p>
            <a:r>
              <a:rPr lang="en-US" dirty="0" smtClean="0">
                <a:solidFill>
                  <a:schemeClr val="bg1"/>
                </a:solidFill>
              </a:rPr>
              <a:t>-Science</a:t>
            </a:r>
          </a:p>
        </p:txBody>
      </p:sp>
      <p:sp>
        <p:nvSpPr>
          <p:cNvPr id="10" name="Rectangle 9"/>
          <p:cNvSpPr/>
          <p:nvPr/>
        </p:nvSpPr>
        <p:spPr>
          <a:xfrm>
            <a:off x="7041658" y="2636112"/>
            <a:ext cx="1799421" cy="646331"/>
          </a:xfrm>
          <a:prstGeom prst="rect">
            <a:avLst/>
          </a:prstGeom>
        </p:spPr>
        <p:txBody>
          <a:bodyPr wrap="square">
            <a:spAutoFit/>
          </a:bodyPr>
          <a:lstStyle/>
          <a:p>
            <a:r>
              <a:rPr lang="en-US" dirty="0" smtClean="0">
                <a:solidFill>
                  <a:schemeClr val="bg1"/>
                </a:solidFill>
              </a:rPr>
              <a:t>My Personal Connections</a:t>
            </a:r>
            <a:endParaRPr lang="en-US" dirty="0">
              <a:solidFill>
                <a:schemeClr val="bg1"/>
              </a:solidFill>
            </a:endParaRPr>
          </a:p>
        </p:txBody>
      </p:sp>
    </p:spTree>
    <p:extLst>
      <p:ext uri="{BB962C8B-B14F-4D97-AF65-F5344CB8AC3E}">
        <p14:creationId xmlns:p14="http://schemas.microsoft.com/office/powerpoint/2010/main" val="2319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Collection of Evidence </a:t>
            </a:r>
            <a:endParaRPr lang="en-US" dirty="0"/>
          </a:p>
        </p:txBody>
      </p:sp>
      <p:sp>
        <p:nvSpPr>
          <p:cNvPr id="3" name="Content Placeholder 2"/>
          <p:cNvSpPr>
            <a:spLocks noGrp="1"/>
          </p:cNvSpPr>
          <p:nvPr>
            <p:ph idx="1"/>
          </p:nvPr>
        </p:nvSpPr>
        <p:spPr/>
        <p:txBody>
          <a:bodyPr/>
          <a:lstStyle/>
          <a:p>
            <a:r>
              <a:rPr lang="en-US" dirty="0" smtClean="0"/>
              <a:t>The following items are in my folder of documents that demonstrate the core values that I have shown this year</a:t>
            </a:r>
          </a:p>
          <a:p>
            <a:r>
              <a:rPr lang="en-US" dirty="0" smtClean="0"/>
              <a:t>Writing assignment </a:t>
            </a:r>
          </a:p>
          <a:p>
            <a:r>
              <a:rPr lang="en-US" dirty="0" smtClean="0"/>
              <a:t>Art project</a:t>
            </a:r>
          </a:p>
          <a:p>
            <a:r>
              <a:rPr lang="en-US" dirty="0" smtClean="0"/>
              <a:t>Science lab</a:t>
            </a:r>
          </a:p>
          <a:p>
            <a:r>
              <a:rPr lang="en-US" dirty="0" smtClean="0"/>
              <a:t>Etc.</a:t>
            </a:r>
            <a:endParaRPr lang="en-US" dirty="0"/>
          </a:p>
        </p:txBody>
      </p:sp>
      <p:pic>
        <p:nvPicPr>
          <p:cNvPr id="4" name="Picture 3" descr="BU001986.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5797" y="2656671"/>
            <a:ext cx="3395585" cy="3176122"/>
          </a:xfrm>
          <a:prstGeom prst="rect">
            <a:avLst/>
          </a:prstGeom>
        </p:spPr>
      </p:pic>
    </p:spTree>
    <p:extLst>
      <p:ext uri="{BB962C8B-B14F-4D97-AF65-F5344CB8AC3E}">
        <p14:creationId xmlns:p14="http://schemas.microsoft.com/office/powerpoint/2010/main" val="1710648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965" y="714166"/>
            <a:ext cx="4038600" cy="933450"/>
          </a:xfrm>
        </p:spPr>
        <p:txBody>
          <a:bodyPr>
            <a:noAutofit/>
          </a:bodyPr>
          <a:lstStyle/>
          <a:p>
            <a:r>
              <a:rPr lang="en-US" sz="4000" dirty="0" smtClean="0">
                <a:solidFill>
                  <a:schemeClr val="bg1"/>
                </a:solidFill>
              </a:rPr>
              <a:t>Thank you for watching…. </a:t>
            </a:r>
            <a:br>
              <a:rPr lang="en-US" sz="4000" dirty="0" smtClean="0">
                <a:solidFill>
                  <a:schemeClr val="bg1"/>
                </a:solidFill>
              </a:rPr>
            </a:br>
            <a:r>
              <a:rPr lang="en-US" sz="4000" dirty="0">
                <a:solidFill>
                  <a:schemeClr val="bg1"/>
                </a:solidFill>
              </a:rPr>
              <a:t/>
            </a:r>
            <a:br>
              <a:rPr lang="en-US" sz="4000" dirty="0">
                <a:solidFill>
                  <a:schemeClr val="bg1"/>
                </a:solidFill>
              </a:rPr>
            </a:br>
            <a:r>
              <a:rPr lang="en-US" sz="4000" dirty="0" smtClean="0">
                <a:solidFill>
                  <a:schemeClr val="bg1"/>
                </a:solidFill>
              </a:rPr>
              <a:t>My 8</a:t>
            </a:r>
            <a:r>
              <a:rPr lang="en-US" sz="4000" baseline="30000" dirty="0" smtClean="0">
                <a:solidFill>
                  <a:schemeClr val="bg1"/>
                </a:solidFill>
              </a:rPr>
              <a:t>th</a:t>
            </a:r>
            <a:r>
              <a:rPr lang="en-US" sz="4000" dirty="0" smtClean="0">
                <a:solidFill>
                  <a:schemeClr val="bg1"/>
                </a:solidFill>
              </a:rPr>
              <a:t> Grade Presentation of Learning!</a:t>
            </a:r>
            <a:endParaRPr lang="en-US" sz="4000" dirty="0">
              <a:solidFill>
                <a:schemeClr val="bg1"/>
              </a:solidFill>
            </a:endParaRPr>
          </a:p>
        </p:txBody>
      </p:sp>
      <p:pic>
        <p:nvPicPr>
          <p:cNvPr id="4" name="Picture 3" descr="seed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942" y="4643464"/>
            <a:ext cx="1809689" cy="1809689"/>
          </a:xfrm>
          <a:prstGeom prst="rect">
            <a:avLst/>
          </a:prstGeom>
        </p:spPr>
      </p:pic>
      <p:sp>
        <p:nvSpPr>
          <p:cNvPr id="6" name="TextBox 5"/>
          <p:cNvSpPr txBox="1"/>
          <p:nvPr/>
        </p:nvSpPr>
        <p:spPr>
          <a:xfrm>
            <a:off x="4633510" y="465532"/>
            <a:ext cx="1854699" cy="1384995"/>
          </a:xfrm>
          <a:prstGeom prst="rect">
            <a:avLst/>
          </a:prstGeom>
          <a:noFill/>
        </p:spPr>
        <p:txBody>
          <a:bodyPr wrap="square" rtlCol="0">
            <a:spAutoFit/>
          </a:bodyPr>
          <a:lstStyle/>
          <a:p>
            <a:r>
              <a:rPr lang="en-US" sz="2800" dirty="0" smtClean="0">
                <a:solidFill>
                  <a:schemeClr val="accent3">
                    <a:lumMod val="75000"/>
                  </a:schemeClr>
                </a:solidFill>
              </a:rPr>
              <a:t>A Special Thanks To….</a:t>
            </a:r>
            <a:endParaRPr lang="en-US" sz="2800" dirty="0">
              <a:solidFill>
                <a:schemeClr val="accent3">
                  <a:lumMod val="75000"/>
                </a:schemeClr>
              </a:solidFill>
            </a:endParaRPr>
          </a:p>
        </p:txBody>
      </p:sp>
      <p:sp>
        <p:nvSpPr>
          <p:cNvPr id="7" name="TextBox 6"/>
          <p:cNvSpPr txBox="1"/>
          <p:nvPr/>
        </p:nvSpPr>
        <p:spPr>
          <a:xfrm>
            <a:off x="6835999" y="788698"/>
            <a:ext cx="1854699" cy="369332"/>
          </a:xfrm>
          <a:prstGeom prst="rect">
            <a:avLst/>
          </a:prstGeom>
          <a:noFill/>
        </p:spPr>
        <p:txBody>
          <a:bodyPr wrap="square" rtlCol="0">
            <a:spAutoFit/>
          </a:bodyPr>
          <a:lstStyle/>
          <a:p>
            <a:r>
              <a:rPr lang="en-US" dirty="0" smtClean="0">
                <a:solidFill>
                  <a:schemeClr val="accent6">
                    <a:lumMod val="75000"/>
                  </a:schemeClr>
                </a:solidFill>
              </a:rPr>
              <a:t>My Advisor</a:t>
            </a:r>
            <a:endParaRPr lang="en-US" dirty="0">
              <a:solidFill>
                <a:schemeClr val="accent6">
                  <a:lumMod val="75000"/>
                </a:schemeClr>
              </a:solidFill>
            </a:endParaRPr>
          </a:p>
        </p:txBody>
      </p:sp>
      <p:sp>
        <p:nvSpPr>
          <p:cNvPr id="8" name="TextBox 7"/>
          <p:cNvSpPr txBox="1"/>
          <p:nvPr/>
        </p:nvSpPr>
        <p:spPr>
          <a:xfrm>
            <a:off x="4633510" y="2636112"/>
            <a:ext cx="2523060" cy="369332"/>
          </a:xfrm>
          <a:prstGeom prst="rect">
            <a:avLst/>
          </a:prstGeom>
          <a:noFill/>
        </p:spPr>
        <p:txBody>
          <a:bodyPr wrap="square" rtlCol="0">
            <a:spAutoFit/>
          </a:bodyPr>
          <a:lstStyle/>
          <a:p>
            <a:r>
              <a:rPr lang="en-US" dirty="0" smtClean="0">
                <a:solidFill>
                  <a:schemeClr val="bg1"/>
                </a:solidFill>
              </a:rPr>
              <a:t>My Teachers</a:t>
            </a:r>
          </a:p>
        </p:txBody>
      </p:sp>
      <p:sp>
        <p:nvSpPr>
          <p:cNvPr id="10" name="Rectangle 9"/>
          <p:cNvSpPr/>
          <p:nvPr/>
        </p:nvSpPr>
        <p:spPr>
          <a:xfrm>
            <a:off x="7041658" y="2636112"/>
            <a:ext cx="1799421" cy="369332"/>
          </a:xfrm>
          <a:prstGeom prst="rect">
            <a:avLst/>
          </a:prstGeom>
        </p:spPr>
        <p:txBody>
          <a:bodyPr wrap="square">
            <a:spAutoFit/>
          </a:bodyPr>
          <a:lstStyle/>
          <a:p>
            <a:r>
              <a:rPr lang="en-US" dirty="0" smtClean="0">
                <a:solidFill>
                  <a:schemeClr val="bg1"/>
                </a:solidFill>
              </a:rPr>
              <a:t>My Counselor</a:t>
            </a:r>
            <a:endParaRPr lang="en-US" dirty="0">
              <a:solidFill>
                <a:schemeClr val="bg1"/>
              </a:solidFill>
            </a:endParaRPr>
          </a:p>
        </p:txBody>
      </p:sp>
      <p:sp>
        <p:nvSpPr>
          <p:cNvPr id="5" name="Subtitle 4"/>
          <p:cNvSpPr>
            <a:spLocks noGrp="1"/>
          </p:cNvSpPr>
          <p:nvPr>
            <p:ph type="subTitle" idx="1"/>
          </p:nvPr>
        </p:nvSpPr>
        <p:spPr>
          <a:xfrm>
            <a:off x="4490924" y="4643464"/>
            <a:ext cx="5463843" cy="748553"/>
          </a:xfrm>
        </p:spPr>
        <p:txBody>
          <a:bodyPr>
            <a:noAutofit/>
          </a:bodyPr>
          <a:lstStyle/>
          <a:p>
            <a:r>
              <a:rPr lang="en-US" sz="3200" dirty="0" smtClean="0"/>
              <a:t>…who made this all possible!</a:t>
            </a:r>
            <a:endParaRPr lang="en-US" sz="3200" dirty="0"/>
          </a:p>
        </p:txBody>
      </p:sp>
    </p:spTree>
    <p:extLst>
      <p:ext uri="{BB962C8B-B14F-4D97-AF65-F5344CB8AC3E}">
        <p14:creationId xmlns:p14="http://schemas.microsoft.com/office/powerpoint/2010/main" val="1597247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564" y="156538"/>
            <a:ext cx="7556313" cy="1116106"/>
          </a:xfrm>
        </p:spPr>
        <p:txBody>
          <a:bodyPr/>
          <a:lstStyle/>
          <a:p>
            <a:r>
              <a:rPr lang="en-US" dirty="0" smtClean="0"/>
              <a:t>Surviving Hitler (My ELA Book)</a:t>
            </a:r>
            <a:endParaRPr lang="en-US" dirty="0"/>
          </a:p>
        </p:txBody>
      </p:sp>
      <p:sp>
        <p:nvSpPr>
          <p:cNvPr id="3" name="Content Placeholder 2"/>
          <p:cNvSpPr>
            <a:spLocks noGrp="1"/>
          </p:cNvSpPr>
          <p:nvPr>
            <p:ph idx="1"/>
          </p:nvPr>
        </p:nvSpPr>
        <p:spPr>
          <a:xfrm>
            <a:off x="231131" y="1236154"/>
            <a:ext cx="5984618" cy="5398329"/>
          </a:xfrm>
        </p:spPr>
        <p:txBody>
          <a:bodyPr>
            <a:normAutofit/>
          </a:bodyPr>
          <a:lstStyle/>
          <a:p>
            <a:r>
              <a:rPr lang="en-US" b="1" dirty="0" smtClean="0"/>
              <a:t>Summary-</a:t>
            </a:r>
            <a:r>
              <a:rPr lang="en-US" dirty="0" smtClean="0"/>
              <a:t>This book I read in ELA by Andrea </a:t>
            </a:r>
            <a:r>
              <a:rPr lang="en-US" dirty="0" err="1" smtClean="0"/>
              <a:t>Warran</a:t>
            </a:r>
            <a:r>
              <a:rPr lang="en-US" dirty="0" smtClean="0"/>
              <a:t> is the story Jack </a:t>
            </a:r>
            <a:r>
              <a:rPr lang="en-US" dirty="0" err="1" smtClean="0"/>
              <a:t>Mandelbaum</a:t>
            </a:r>
            <a:r>
              <a:rPr lang="en-US" dirty="0" smtClean="0"/>
              <a:t>, an adolescent boy who gets separated from his family during the Holocaust and must learn how to play the game of survival in the concentration camps.  He makes friends along the way who he can trust and ultimately ends up surviving the Nazi regime and building a new life for himself in America.</a:t>
            </a:r>
          </a:p>
          <a:p>
            <a:r>
              <a:rPr lang="en-US" b="1" dirty="0" smtClean="0"/>
              <a:t>Main Characters</a:t>
            </a:r>
            <a:r>
              <a:rPr lang="en-US" dirty="0" smtClean="0"/>
              <a:t>-Jack, Aaron (his friend)</a:t>
            </a:r>
            <a:endParaRPr lang="en-US" dirty="0"/>
          </a:p>
        </p:txBody>
      </p:sp>
      <p:pic>
        <p:nvPicPr>
          <p:cNvPr id="5" name="Picture 4"/>
          <p:cNvPicPr>
            <a:picLocks noChangeAspect="1"/>
          </p:cNvPicPr>
          <p:nvPr/>
        </p:nvPicPr>
        <p:blipFill>
          <a:blip r:embed="rId2"/>
          <a:stretch>
            <a:fillRect/>
          </a:stretch>
        </p:blipFill>
        <p:spPr>
          <a:xfrm>
            <a:off x="6215749" y="2038808"/>
            <a:ext cx="2690586" cy="3163436"/>
          </a:xfrm>
          <a:prstGeom prst="rect">
            <a:avLst/>
          </a:prstGeom>
        </p:spPr>
      </p:pic>
    </p:spTree>
    <p:extLst>
      <p:ext uri="{BB962C8B-B14F-4D97-AF65-F5344CB8AC3E}">
        <p14:creationId xmlns:p14="http://schemas.microsoft.com/office/powerpoint/2010/main" val="480564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400" y="120008"/>
            <a:ext cx="7556313" cy="1116106"/>
          </a:xfrm>
        </p:spPr>
        <p:txBody>
          <a:bodyPr/>
          <a:lstStyle/>
          <a:p>
            <a:r>
              <a:rPr lang="en-US" dirty="0" smtClean="0"/>
              <a:t>Twilight </a:t>
            </a:r>
            <a:br>
              <a:rPr lang="en-US" dirty="0" smtClean="0"/>
            </a:br>
            <a:r>
              <a:rPr lang="en-US" dirty="0" smtClean="0"/>
              <a:t>(My Independent Reading Book)</a:t>
            </a:r>
            <a:endParaRPr lang="en-US" dirty="0"/>
          </a:p>
        </p:txBody>
      </p:sp>
      <p:sp>
        <p:nvSpPr>
          <p:cNvPr id="3" name="Content Placeholder 2"/>
          <p:cNvSpPr>
            <a:spLocks noGrp="1"/>
          </p:cNvSpPr>
          <p:nvPr>
            <p:ph idx="1"/>
          </p:nvPr>
        </p:nvSpPr>
        <p:spPr>
          <a:xfrm>
            <a:off x="217218" y="1437193"/>
            <a:ext cx="5881567" cy="5264136"/>
          </a:xfrm>
        </p:spPr>
        <p:txBody>
          <a:bodyPr>
            <a:normAutofit fontScale="92500" lnSpcReduction="20000"/>
          </a:bodyPr>
          <a:lstStyle/>
          <a:p>
            <a:r>
              <a:rPr lang="en-US" b="1" dirty="0" smtClean="0"/>
              <a:t>Summary</a:t>
            </a:r>
            <a:r>
              <a:rPr lang="en-US" dirty="0" smtClean="0"/>
              <a:t>-This story by Stephanie Meyers is about Isabella Swan who moves from Phoenix to rainy Forks, Washington to live with her father Charlie, while her mother, Renee, travels with her new husband.  Many boys compete for Bella’s attention at school. </a:t>
            </a:r>
            <a:r>
              <a:rPr lang="en-US" dirty="0"/>
              <a:t>When Bella is seated next to </a:t>
            </a:r>
            <a:r>
              <a:rPr lang="en-US" dirty="0" smtClean="0"/>
              <a:t>Edward Cullen in class her first day of school he seems initially disgusted by her but eventually warms up to her and ends up saving her life when a classmates’ van almost hits her in the school parking lot. She becomes determined to figure out how he saved her with his bare hands. Her family friend Jacob tells her the tribal legend that Edward and his family are vampires who drink animal blood rather than human. Edward confesses that he initially avoided Bella because the scent of her blood was too overwhelming to him.  Over time, Edward and Bella fall in love despite the community that doesn’t approve of it.</a:t>
            </a:r>
          </a:p>
          <a:p>
            <a:r>
              <a:rPr lang="en-US" b="1" dirty="0" smtClean="0"/>
              <a:t>Main Characters</a:t>
            </a:r>
            <a:r>
              <a:rPr lang="en-US" dirty="0" smtClean="0"/>
              <a:t>- Isabella “Bella” Swan, Edward Cullen, James</a:t>
            </a:r>
            <a:endParaRPr lang="en-US" dirty="0"/>
          </a:p>
        </p:txBody>
      </p:sp>
      <p:pic>
        <p:nvPicPr>
          <p:cNvPr id="7" name="Picture 6"/>
          <p:cNvPicPr>
            <a:picLocks noChangeAspect="1"/>
          </p:cNvPicPr>
          <p:nvPr/>
        </p:nvPicPr>
        <p:blipFill>
          <a:blip r:embed="rId2"/>
          <a:stretch>
            <a:fillRect/>
          </a:stretch>
        </p:blipFill>
        <p:spPr>
          <a:xfrm>
            <a:off x="6282584" y="2385732"/>
            <a:ext cx="2600512" cy="3900768"/>
          </a:xfrm>
          <a:prstGeom prst="rect">
            <a:avLst/>
          </a:prstGeom>
        </p:spPr>
      </p:pic>
    </p:spTree>
    <p:extLst>
      <p:ext uri="{BB962C8B-B14F-4D97-AF65-F5344CB8AC3E}">
        <p14:creationId xmlns:p14="http://schemas.microsoft.com/office/powerpoint/2010/main" val="3552346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400" y="120008"/>
            <a:ext cx="7556313" cy="1116106"/>
          </a:xfrm>
        </p:spPr>
        <p:txBody>
          <a:bodyPr/>
          <a:lstStyle/>
          <a:p>
            <a:r>
              <a:rPr lang="en-US" dirty="0" smtClean="0"/>
              <a:t>Tears of A Tiger </a:t>
            </a:r>
            <a:br>
              <a:rPr lang="en-US" dirty="0" smtClean="0"/>
            </a:br>
            <a:r>
              <a:rPr lang="en-US" sz="2800" dirty="0" smtClean="0"/>
              <a:t>(My 2</a:t>
            </a:r>
            <a:r>
              <a:rPr lang="en-US" sz="2800" baseline="30000" dirty="0" smtClean="0"/>
              <a:t>nd</a:t>
            </a:r>
            <a:r>
              <a:rPr lang="en-US" sz="2800" dirty="0" smtClean="0"/>
              <a:t> Independent Reading Book)</a:t>
            </a:r>
            <a:endParaRPr lang="en-US" sz="2800" dirty="0"/>
          </a:p>
        </p:txBody>
      </p:sp>
      <p:sp>
        <p:nvSpPr>
          <p:cNvPr id="3" name="Content Placeholder 2"/>
          <p:cNvSpPr>
            <a:spLocks noGrp="1"/>
          </p:cNvSpPr>
          <p:nvPr>
            <p:ph idx="1"/>
          </p:nvPr>
        </p:nvSpPr>
        <p:spPr>
          <a:xfrm>
            <a:off x="217218" y="1437193"/>
            <a:ext cx="5881567" cy="5264136"/>
          </a:xfrm>
        </p:spPr>
        <p:txBody>
          <a:bodyPr>
            <a:normAutofit fontScale="77500" lnSpcReduction="20000"/>
          </a:bodyPr>
          <a:lstStyle/>
          <a:p>
            <a:r>
              <a:rPr lang="en-US" b="1" dirty="0" smtClean="0"/>
              <a:t>Summary</a:t>
            </a:r>
            <a:r>
              <a:rPr lang="en-US" dirty="0" smtClean="0"/>
              <a:t>-This story by Sharon Draper is the story about how an adolescent copes with one bad decision that changes his life.  After a winning a game and going out to party Andy makes the decision to drive home drunk. He ends up running into a cement wall and crashing the car which becomes engulfed in flames. His friends B.J. and Tyrone survive but Robbie gets his legs stuck in the windshield and burns to death. After </a:t>
            </a:r>
            <a:r>
              <a:rPr lang="en-US" dirty="0"/>
              <a:t>the death of </a:t>
            </a:r>
            <a:r>
              <a:rPr lang="en-US" dirty="0" smtClean="0"/>
              <a:t>Robbie, Andy blames </a:t>
            </a:r>
            <a:r>
              <a:rPr lang="en-US" dirty="0"/>
              <a:t>himself and cannot get past his guilt and pain. While his other friends have managed to work through their grief and move on, Andy allows death to become the focus of his life. In the months that follow the accident, the lives of Andy and his friends are traced through a series of letters, articles, homework assignments, and dialogues, and it becomes clear that Tigers do indeed need to cry</a:t>
            </a:r>
            <a:r>
              <a:rPr lang="en-US" dirty="0" smtClean="0"/>
              <a:t>.  Despite the efforts of his girlfriend Keisha and his psychologist Dr. </a:t>
            </a:r>
            <a:r>
              <a:rPr lang="en-US" dirty="0" err="1" smtClean="0"/>
              <a:t>Carrothers</a:t>
            </a:r>
            <a:r>
              <a:rPr lang="en-US" dirty="0" smtClean="0"/>
              <a:t> Andy decides to end his life because the pain is too great.</a:t>
            </a:r>
          </a:p>
          <a:p>
            <a:endParaRPr lang="en-US" dirty="0" smtClean="0"/>
          </a:p>
          <a:p>
            <a:r>
              <a:rPr lang="en-US" b="1" dirty="0" smtClean="0"/>
              <a:t>Main Characters</a:t>
            </a:r>
            <a:r>
              <a:rPr lang="en-US" dirty="0" smtClean="0"/>
              <a:t>- Andy, Robbie (Hazelwood Tiger), Dr. </a:t>
            </a:r>
            <a:r>
              <a:rPr lang="en-US" dirty="0" err="1" smtClean="0"/>
              <a:t>Carrothers</a:t>
            </a:r>
            <a:r>
              <a:rPr lang="en-US" dirty="0" smtClean="0"/>
              <a:t> (Andy’s psychologist), Keisha (Andy’s girlfriend)</a:t>
            </a:r>
            <a:endParaRPr lang="en-US" dirty="0"/>
          </a:p>
        </p:txBody>
      </p:sp>
      <p:pic>
        <p:nvPicPr>
          <p:cNvPr id="6" name="Picture 5"/>
          <p:cNvPicPr>
            <a:picLocks noChangeAspect="1"/>
          </p:cNvPicPr>
          <p:nvPr/>
        </p:nvPicPr>
        <p:blipFill>
          <a:blip r:embed="rId2"/>
          <a:stretch>
            <a:fillRect/>
          </a:stretch>
        </p:blipFill>
        <p:spPr>
          <a:xfrm>
            <a:off x="6376456" y="2142327"/>
            <a:ext cx="2540000" cy="3810000"/>
          </a:xfrm>
          <a:prstGeom prst="rect">
            <a:avLst/>
          </a:prstGeom>
        </p:spPr>
      </p:pic>
    </p:spTree>
    <p:extLst>
      <p:ext uri="{BB962C8B-B14F-4D97-AF65-F5344CB8AC3E}">
        <p14:creationId xmlns:p14="http://schemas.microsoft.com/office/powerpoint/2010/main" val="1133165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62329"/>
            <a:ext cx="7556313" cy="1116106"/>
          </a:xfrm>
        </p:spPr>
        <p:txBody>
          <a:bodyPr/>
          <a:lstStyle/>
          <a:p>
            <a:r>
              <a:rPr lang="en-US" dirty="0" smtClean="0"/>
              <a:t>Core Values in the Text:</a:t>
            </a:r>
            <a:br>
              <a:rPr lang="en-US" dirty="0" smtClean="0"/>
            </a:br>
            <a:r>
              <a:rPr lang="en-US" dirty="0" smtClean="0"/>
              <a:t>Compassion &amp; Empathy</a:t>
            </a:r>
            <a:endParaRPr lang="en-US" dirty="0"/>
          </a:p>
        </p:txBody>
      </p:sp>
      <p:sp>
        <p:nvSpPr>
          <p:cNvPr id="3" name="Content Placeholder 2"/>
          <p:cNvSpPr>
            <a:spLocks noGrp="1"/>
          </p:cNvSpPr>
          <p:nvPr>
            <p:ph idx="1"/>
          </p:nvPr>
        </p:nvSpPr>
        <p:spPr>
          <a:xfrm>
            <a:off x="498474" y="2224731"/>
            <a:ext cx="7556313" cy="4144963"/>
          </a:xfrm>
        </p:spPr>
        <p:txBody>
          <a:bodyPr>
            <a:normAutofit fontScale="92500" lnSpcReduction="20000"/>
          </a:bodyPr>
          <a:lstStyle/>
          <a:p>
            <a:r>
              <a:rPr lang="en-US" b="1" dirty="0" smtClean="0">
                <a:solidFill>
                  <a:srgbClr val="F79646"/>
                </a:solidFill>
              </a:rPr>
              <a:t>Surviving Hitler</a:t>
            </a:r>
          </a:p>
          <a:p>
            <a:r>
              <a:rPr lang="en-US" dirty="0" smtClean="0"/>
              <a:t>Hitler does not show </a:t>
            </a:r>
            <a:r>
              <a:rPr lang="en-US" b="1" dirty="0" smtClean="0"/>
              <a:t>empathy </a:t>
            </a:r>
            <a:r>
              <a:rPr lang="en-US" dirty="0" smtClean="0"/>
              <a:t>as demonstrated by the conditions of the concentration camps and his inhumane treatment of the Jews due to solely their religion</a:t>
            </a:r>
            <a:endParaRPr lang="en-US" dirty="0" smtClean="0"/>
          </a:p>
          <a:p>
            <a:r>
              <a:rPr lang="en-US" b="1" dirty="0" smtClean="0">
                <a:solidFill>
                  <a:schemeClr val="accent6"/>
                </a:solidFill>
              </a:rPr>
              <a:t>Twilight</a:t>
            </a:r>
          </a:p>
          <a:p>
            <a:r>
              <a:rPr lang="en-US" dirty="0" smtClean="0"/>
              <a:t>Bella shows </a:t>
            </a:r>
            <a:r>
              <a:rPr lang="en-US" b="1" dirty="0" smtClean="0"/>
              <a:t>empathy </a:t>
            </a:r>
            <a:r>
              <a:rPr lang="en-US" dirty="0" smtClean="0"/>
              <a:t>toward Edward by allowing him to confide in her and not allowing the fact that he is from a family of vampires scare her off.</a:t>
            </a:r>
            <a:endParaRPr lang="en-US" dirty="0" smtClean="0"/>
          </a:p>
          <a:p>
            <a:r>
              <a:rPr lang="en-US" b="1" dirty="0" smtClean="0">
                <a:solidFill>
                  <a:schemeClr val="accent6"/>
                </a:solidFill>
              </a:rPr>
              <a:t>Tears of a Tiger</a:t>
            </a:r>
            <a:endParaRPr lang="en-US" b="1" dirty="0">
              <a:solidFill>
                <a:schemeClr val="accent6"/>
              </a:solidFill>
            </a:endParaRPr>
          </a:p>
          <a:p>
            <a:r>
              <a:rPr lang="en-US" dirty="0" smtClean="0"/>
              <a:t>Keisha </a:t>
            </a:r>
            <a:r>
              <a:rPr lang="en-US" dirty="0" smtClean="0"/>
              <a:t>shows </a:t>
            </a:r>
            <a:r>
              <a:rPr lang="en-US" b="1" dirty="0" smtClean="0"/>
              <a:t>empathy </a:t>
            </a:r>
            <a:r>
              <a:rPr lang="en-US" dirty="0" smtClean="0"/>
              <a:t>by being supportive of Andy as he deals with the accident and the death of his friend</a:t>
            </a:r>
            <a:endParaRPr lang="en-US" b="1" dirty="0"/>
          </a:p>
          <a:p>
            <a:endParaRPr lang="en-US" b="1" dirty="0" smtClean="0"/>
          </a:p>
          <a:p>
            <a:endParaRPr lang="en-US" dirty="0"/>
          </a:p>
        </p:txBody>
      </p:sp>
    </p:spTree>
    <p:extLst>
      <p:ext uri="{BB962C8B-B14F-4D97-AF65-F5344CB8AC3E}">
        <p14:creationId xmlns:p14="http://schemas.microsoft.com/office/powerpoint/2010/main" val="1230312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146" y="166575"/>
            <a:ext cx="7556313" cy="1116106"/>
          </a:xfrm>
        </p:spPr>
        <p:txBody>
          <a:bodyPr/>
          <a:lstStyle/>
          <a:p>
            <a:r>
              <a:rPr lang="en-US" dirty="0" smtClean="0"/>
              <a:t>Social Studies Connection</a:t>
            </a:r>
            <a:endParaRPr lang="en-US" dirty="0"/>
          </a:p>
        </p:txBody>
      </p:sp>
      <p:sp>
        <p:nvSpPr>
          <p:cNvPr id="3" name="Content Placeholder 2"/>
          <p:cNvSpPr>
            <a:spLocks noGrp="1"/>
          </p:cNvSpPr>
          <p:nvPr>
            <p:ph idx="1"/>
          </p:nvPr>
        </p:nvSpPr>
        <p:spPr>
          <a:xfrm>
            <a:off x="498475" y="1052828"/>
            <a:ext cx="5884364" cy="5431252"/>
          </a:xfrm>
        </p:spPr>
        <p:txBody>
          <a:bodyPr>
            <a:normAutofit/>
          </a:bodyPr>
          <a:lstStyle/>
          <a:p>
            <a:r>
              <a:rPr lang="en-US" dirty="0" smtClean="0"/>
              <a:t>In Social </a:t>
            </a:r>
            <a:r>
              <a:rPr lang="en-US" dirty="0"/>
              <a:t>S</a:t>
            </a:r>
            <a:r>
              <a:rPr lang="en-US" dirty="0" smtClean="0"/>
              <a:t>tudies we learned about genocide during the Salem Witch Trials and during the Holocaust which resulted from a need for communities to restore order</a:t>
            </a:r>
            <a:r>
              <a:rPr lang="en-US" dirty="0" smtClean="0"/>
              <a:t>.</a:t>
            </a:r>
            <a:endParaRPr lang="en-US" dirty="0" smtClean="0"/>
          </a:p>
          <a:p>
            <a:r>
              <a:rPr lang="en-US" dirty="0" smtClean="0"/>
              <a:t>I personally believe from my studies and the enduring understanding that if “every actions leads to a reaction” that g</a:t>
            </a:r>
            <a:r>
              <a:rPr lang="en-US" dirty="0" smtClean="0"/>
              <a:t>enocide </a:t>
            </a:r>
            <a:r>
              <a:rPr lang="en-US" dirty="0" smtClean="0"/>
              <a:t>won’t stop until all people are treated equally (religion, color of skin, </a:t>
            </a:r>
            <a:r>
              <a:rPr lang="en-US" dirty="0" err="1" smtClean="0"/>
              <a:t>etc</a:t>
            </a:r>
            <a:r>
              <a:rPr lang="en-US" dirty="0" smtClean="0"/>
              <a:t> should not matter).  We have come a long way since the Salem Witch Trials in 1692 when there was no separation between church and state but we still have a long way to go…</a:t>
            </a:r>
            <a:endParaRPr lang="en-US" dirty="0"/>
          </a:p>
        </p:txBody>
      </p:sp>
      <p:pic>
        <p:nvPicPr>
          <p:cNvPr id="4" name="Picture 3" descr="j028989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0042" y="5270977"/>
            <a:ext cx="1828798" cy="1213103"/>
          </a:xfrm>
          <a:prstGeom prst="rect">
            <a:avLst/>
          </a:prstGeom>
        </p:spPr>
      </p:pic>
    </p:spTree>
    <p:extLst>
      <p:ext uri="{BB962C8B-B14F-4D97-AF65-F5344CB8AC3E}">
        <p14:creationId xmlns:p14="http://schemas.microsoft.com/office/powerpoint/2010/main" val="1472930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(or Math) </a:t>
            </a:r>
            <a:r>
              <a:rPr lang="en-US" dirty="0" smtClean="0"/>
              <a:t>Connection</a:t>
            </a:r>
            <a:endParaRPr lang="en-US" dirty="0"/>
          </a:p>
        </p:txBody>
      </p:sp>
      <p:sp>
        <p:nvSpPr>
          <p:cNvPr id="3" name="Content Placeholder 2"/>
          <p:cNvSpPr>
            <a:spLocks noGrp="1"/>
          </p:cNvSpPr>
          <p:nvPr>
            <p:ph idx="1"/>
          </p:nvPr>
        </p:nvSpPr>
        <p:spPr/>
        <p:txBody>
          <a:bodyPr/>
          <a:lstStyle/>
          <a:p>
            <a:r>
              <a:rPr lang="en-US" dirty="0" smtClean="0"/>
              <a:t>In Science we learned that there is a catalyst that must react with something in order to produce a result</a:t>
            </a:r>
          </a:p>
          <a:p>
            <a:r>
              <a:rPr lang="en-US" dirty="0" smtClean="0"/>
              <a:t>Science Project Description &amp; Connection to Enduring Understanding</a:t>
            </a:r>
            <a:endParaRPr lang="en-US" dirty="0"/>
          </a:p>
        </p:txBody>
      </p:sp>
      <p:pic>
        <p:nvPicPr>
          <p:cNvPr id="4" name="Picture 3" descr="AA02311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1319" y="4161174"/>
            <a:ext cx="1927864" cy="2178955"/>
          </a:xfrm>
          <a:prstGeom prst="rect">
            <a:avLst/>
          </a:prstGeom>
        </p:spPr>
      </p:pic>
    </p:spTree>
    <p:extLst>
      <p:ext uri="{BB962C8B-B14F-4D97-AF65-F5344CB8AC3E}">
        <p14:creationId xmlns:p14="http://schemas.microsoft.com/office/powerpoint/2010/main" val="1267922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Enduring Understanding:</a:t>
            </a:r>
            <a:br>
              <a:rPr lang="en-US" dirty="0" smtClean="0"/>
            </a:br>
            <a:r>
              <a:rPr lang="en-US" dirty="0" smtClean="0"/>
              <a:t>Every action has a reaction.</a:t>
            </a:r>
            <a:endParaRPr lang="en-US" dirty="0"/>
          </a:p>
        </p:txBody>
      </p:sp>
      <p:sp>
        <p:nvSpPr>
          <p:cNvPr id="3" name="Content Placeholder 2"/>
          <p:cNvSpPr>
            <a:spLocks noGrp="1"/>
          </p:cNvSpPr>
          <p:nvPr>
            <p:ph idx="1"/>
          </p:nvPr>
        </p:nvSpPr>
        <p:spPr>
          <a:xfrm>
            <a:off x="307114" y="1789854"/>
            <a:ext cx="6964596" cy="4524551"/>
          </a:xfrm>
        </p:spPr>
        <p:txBody>
          <a:bodyPr>
            <a:normAutofit/>
          </a:bodyPr>
          <a:lstStyle/>
          <a:p>
            <a:r>
              <a:rPr lang="en-US" dirty="0" smtClean="0"/>
              <a:t>The 8</a:t>
            </a:r>
            <a:r>
              <a:rPr lang="en-US" baseline="30000" dirty="0" smtClean="0"/>
              <a:t>th</a:t>
            </a:r>
            <a:r>
              <a:rPr lang="en-US" dirty="0" smtClean="0"/>
              <a:t> grade enduring understanding that “every action has a reaction” can be used to better explain my Presentation of Learning because it implies that everything you do in life has consequences.  </a:t>
            </a:r>
          </a:p>
          <a:p>
            <a:r>
              <a:rPr lang="en-US" dirty="0" smtClean="0"/>
              <a:t>Example 1:  When I </a:t>
            </a:r>
            <a:r>
              <a:rPr lang="en-US" dirty="0" smtClean="0"/>
              <a:t>am not empathetic towards others they don’t show me empathy when I need it the most.  I now know that I should help others to stay on track in the dorm and at school because I will need them to keep me in check one day.</a:t>
            </a:r>
            <a:endParaRPr lang="en-US" dirty="0" smtClean="0"/>
          </a:p>
          <a:p>
            <a:r>
              <a:rPr lang="en-US" dirty="0" smtClean="0"/>
              <a:t>Example 2:  When I use </a:t>
            </a:r>
            <a:r>
              <a:rPr lang="en-US" dirty="0" smtClean="0"/>
              <a:t>compassion it </a:t>
            </a:r>
            <a:r>
              <a:rPr lang="en-US" dirty="0" smtClean="0"/>
              <a:t>pays off.  </a:t>
            </a:r>
            <a:r>
              <a:rPr lang="en-US" dirty="0" smtClean="0"/>
              <a:t>I often offer to help my teachers when I know they are having a tough day.  </a:t>
            </a:r>
            <a:endParaRPr lang="en-US"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7271710" y="3985997"/>
            <a:ext cx="1660931" cy="2328408"/>
          </a:xfrm>
          <a:prstGeom prst="rect">
            <a:avLst/>
          </a:prstGeom>
        </p:spPr>
      </p:pic>
    </p:spTree>
    <p:extLst>
      <p:ext uri="{BB962C8B-B14F-4D97-AF65-F5344CB8AC3E}">
        <p14:creationId xmlns:p14="http://schemas.microsoft.com/office/powerpoint/2010/main" val="1773143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Personal Connections &amp; Takeaways</a:t>
            </a:r>
            <a:endParaRPr lang="en-US" dirty="0"/>
          </a:p>
        </p:txBody>
      </p:sp>
      <p:sp>
        <p:nvSpPr>
          <p:cNvPr id="3" name="Content Placeholder 2"/>
          <p:cNvSpPr>
            <a:spLocks noGrp="1"/>
          </p:cNvSpPr>
          <p:nvPr>
            <p:ph idx="1"/>
          </p:nvPr>
        </p:nvSpPr>
        <p:spPr>
          <a:xfrm>
            <a:off x="498474" y="1981200"/>
            <a:ext cx="8338914" cy="4536302"/>
          </a:xfrm>
        </p:spPr>
        <p:txBody>
          <a:bodyPr>
            <a:normAutofit/>
          </a:bodyPr>
          <a:lstStyle/>
          <a:p>
            <a:r>
              <a:rPr lang="en-US" dirty="0" smtClean="0"/>
              <a:t>After reading </a:t>
            </a:r>
            <a:r>
              <a:rPr lang="en-US" u="sng" dirty="0" smtClean="0"/>
              <a:t>Surviving Hitler</a:t>
            </a:r>
            <a:r>
              <a:rPr lang="en-US" dirty="0" smtClean="0"/>
              <a:t>, </a:t>
            </a:r>
            <a:r>
              <a:rPr lang="en-US" dirty="0"/>
              <a:t>I realized </a:t>
            </a:r>
            <a:r>
              <a:rPr lang="en-US" dirty="0" smtClean="0"/>
              <a:t>that having </a:t>
            </a:r>
            <a:r>
              <a:rPr lang="en-US" b="1" dirty="0" smtClean="0"/>
              <a:t>compassion </a:t>
            </a:r>
            <a:r>
              <a:rPr lang="en-US" dirty="0" smtClean="0"/>
              <a:t>is a necessary quality for a leader.  Hitler’s reign did not last forever because he lead using fear to motivate people to follow him.  His leadership strategy did not last for long.</a:t>
            </a:r>
            <a:endParaRPr lang="en-US" dirty="0" smtClean="0"/>
          </a:p>
          <a:p>
            <a:r>
              <a:rPr lang="en-US" dirty="0" smtClean="0"/>
              <a:t>After reading </a:t>
            </a:r>
            <a:r>
              <a:rPr lang="en-US" u="sng" dirty="0" smtClean="0"/>
              <a:t>Twilight</a:t>
            </a:r>
            <a:r>
              <a:rPr lang="en-US" dirty="0" smtClean="0"/>
              <a:t>, </a:t>
            </a:r>
            <a:r>
              <a:rPr lang="en-US" u="sng" dirty="0" smtClean="0"/>
              <a:t> </a:t>
            </a:r>
            <a:r>
              <a:rPr lang="en-US" dirty="0" smtClean="0"/>
              <a:t>I can relate to </a:t>
            </a:r>
            <a:r>
              <a:rPr lang="en-US" dirty="0" smtClean="0"/>
              <a:t>Bella because she is not afraid to be </a:t>
            </a:r>
            <a:r>
              <a:rPr lang="en-US" b="1" dirty="0" smtClean="0"/>
              <a:t>empathetic </a:t>
            </a:r>
            <a:r>
              <a:rPr lang="en-US" dirty="0" smtClean="0"/>
              <a:t>towards Edward. </a:t>
            </a:r>
            <a:r>
              <a:rPr lang="en-US" dirty="0" smtClean="0"/>
              <a:t>For example, </a:t>
            </a:r>
            <a:r>
              <a:rPr lang="en-US" dirty="0" smtClean="0"/>
              <a:t>I have a friend that was needed someone to share a secret with and I allowed them to trust me with their secret.</a:t>
            </a:r>
            <a:endParaRPr lang="en-US" dirty="0" smtClean="0"/>
          </a:p>
          <a:p>
            <a:r>
              <a:rPr lang="en-US" dirty="0" smtClean="0"/>
              <a:t>After reading </a:t>
            </a:r>
            <a:r>
              <a:rPr lang="en-US" u="sng" dirty="0" smtClean="0"/>
              <a:t>Tears of a Tiger</a:t>
            </a:r>
            <a:r>
              <a:rPr lang="en-US" dirty="0" smtClean="0"/>
              <a:t>, I can relate to </a:t>
            </a:r>
            <a:r>
              <a:rPr lang="en-US" dirty="0" smtClean="0"/>
              <a:t>Keisha </a:t>
            </a:r>
            <a:r>
              <a:rPr lang="en-US" dirty="0" smtClean="0"/>
              <a:t>because I have </a:t>
            </a:r>
            <a:r>
              <a:rPr lang="en-US" dirty="0" smtClean="0"/>
              <a:t>showed </a:t>
            </a:r>
            <a:r>
              <a:rPr lang="en-US" b="1" dirty="0" smtClean="0"/>
              <a:t>empathy </a:t>
            </a:r>
            <a:r>
              <a:rPr lang="en-US" dirty="0" smtClean="0"/>
              <a:t>before by helping a friend in need.  I don’t abandon my friends when they are having a tough time and instead I try to help them.</a:t>
            </a:r>
            <a:endParaRPr lang="en-US" dirty="0" smtClean="0"/>
          </a:p>
          <a:p>
            <a:endParaRPr lang="en-US" dirty="0"/>
          </a:p>
        </p:txBody>
      </p:sp>
    </p:spTree>
    <p:extLst>
      <p:ext uri="{BB962C8B-B14F-4D97-AF65-F5344CB8AC3E}">
        <p14:creationId xmlns:p14="http://schemas.microsoft.com/office/powerpoint/2010/main" val="2782386200"/>
      </p:ext>
    </p:extLst>
  </p:cSld>
  <p:clrMapOvr>
    <a:masterClrMapping/>
  </p:clrMapOvr>
</p:sld>
</file>

<file path=ppt/theme/theme1.xml><?xml version="1.0" encoding="utf-8"?>
<a:theme xmlns:a="http://schemas.openxmlformats.org/drawingml/2006/main" name="Advant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219</TotalTime>
  <Words>1081</Words>
  <Application>Microsoft Macintosh PowerPoint</Application>
  <PresentationFormat>On-screen Show (4:3)</PresentationFormat>
  <Paragraphs>56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Advantage</vt:lpstr>
      <vt:lpstr>My 8th Grade Presentation of Learning</vt:lpstr>
      <vt:lpstr>Surviving Hitler (My ELA Book)</vt:lpstr>
      <vt:lpstr>Twilight  (My Independent Reading Book)</vt:lpstr>
      <vt:lpstr>Tears of A Tiger  (My 2nd Independent Reading Book)</vt:lpstr>
      <vt:lpstr>Core Values in the Text: Compassion &amp; Empathy</vt:lpstr>
      <vt:lpstr>Social Studies Connection</vt:lpstr>
      <vt:lpstr>Science (or Math) Connection</vt:lpstr>
      <vt:lpstr>Enduring Understanding: Every action has a reaction.</vt:lpstr>
      <vt:lpstr>My Personal Connections &amp; Takeaways</vt:lpstr>
      <vt:lpstr>My Collection of Evidence </vt:lpstr>
      <vt:lpstr>Thank you for watching….   My 8th Grade Presentation of Learning!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Drossner</dc:creator>
  <cp:lastModifiedBy>Laura Drossner</cp:lastModifiedBy>
  <cp:revision>20</cp:revision>
  <dcterms:created xsi:type="dcterms:W3CDTF">2011-09-21T22:21:38Z</dcterms:created>
  <dcterms:modified xsi:type="dcterms:W3CDTF">2011-10-03T22:25:31Z</dcterms:modified>
</cp:coreProperties>
</file>