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4" r:id="rId7"/>
    <p:sldId id="261" r:id="rId8"/>
    <p:sldId id="260" r:id="rId9"/>
    <p:sldId id="263"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10/17/11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10/17/11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10/17/11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10/17/11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10/17/11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10/17/11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10/17/11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65" y="714166"/>
            <a:ext cx="4038600" cy="933450"/>
          </a:xfrm>
        </p:spPr>
        <p:txBody>
          <a:bodyPr>
            <a:noAutofit/>
          </a:bodyPr>
          <a:lstStyle/>
          <a:p>
            <a:r>
              <a:rPr lang="en-US" sz="4000" dirty="0" smtClean="0">
                <a:solidFill>
                  <a:schemeClr val="bg1"/>
                </a:solidFill>
              </a:rPr>
              <a:t>My 7</a:t>
            </a:r>
            <a:r>
              <a:rPr lang="en-US" sz="4000" baseline="30000" dirty="0" smtClean="0">
                <a:solidFill>
                  <a:schemeClr val="bg1"/>
                </a:solidFill>
              </a:rPr>
              <a:t>th</a:t>
            </a:r>
            <a:r>
              <a:rPr lang="en-US" sz="4000" dirty="0" smtClean="0">
                <a:solidFill>
                  <a:schemeClr val="bg1"/>
                </a:solidFill>
              </a:rPr>
              <a:t> Grade Presentation of Learning</a:t>
            </a:r>
            <a:endParaRPr lang="en-US" sz="4000" dirty="0">
              <a:solidFill>
                <a:schemeClr val="bg1"/>
              </a:solidFill>
            </a:endParaRPr>
          </a:p>
        </p:txBody>
      </p:sp>
      <p:sp>
        <p:nvSpPr>
          <p:cNvPr id="3" name="Subtitle 2"/>
          <p:cNvSpPr>
            <a:spLocks noGrp="1"/>
          </p:cNvSpPr>
          <p:nvPr>
            <p:ph type="subTitle" idx="1"/>
          </p:nvPr>
        </p:nvSpPr>
        <p:spPr>
          <a:xfrm>
            <a:off x="4633510" y="5103749"/>
            <a:ext cx="1866291" cy="748553"/>
          </a:xfrm>
        </p:spPr>
        <p:txBody>
          <a:bodyPr>
            <a:noAutofit/>
          </a:bodyPr>
          <a:lstStyle/>
          <a:p>
            <a:r>
              <a:rPr lang="en-US" sz="2800" b="1" dirty="0" smtClean="0"/>
              <a:t>By Student Name</a:t>
            </a:r>
            <a:endParaRPr lang="en-US" sz="2800" b="1" dirty="0"/>
          </a:p>
        </p:txBody>
      </p:sp>
      <p:pic>
        <p:nvPicPr>
          <p:cNvPr id="4" name="Picture 3" descr="see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20" y="3559442"/>
            <a:ext cx="2570575" cy="2570575"/>
          </a:xfrm>
          <a:prstGeom prst="rect">
            <a:avLst/>
          </a:prstGeom>
        </p:spPr>
      </p:pic>
      <p:sp>
        <p:nvSpPr>
          <p:cNvPr id="6" name="TextBox 5"/>
          <p:cNvSpPr txBox="1"/>
          <p:nvPr/>
        </p:nvSpPr>
        <p:spPr>
          <a:xfrm>
            <a:off x="4828900" y="714166"/>
            <a:ext cx="1854699" cy="1200329"/>
          </a:xfrm>
          <a:prstGeom prst="rect">
            <a:avLst/>
          </a:prstGeom>
          <a:noFill/>
        </p:spPr>
        <p:txBody>
          <a:bodyPr wrap="square" rtlCol="0">
            <a:spAutoFit/>
          </a:bodyPr>
          <a:lstStyle/>
          <a:p>
            <a:r>
              <a:rPr lang="en-US" dirty="0" smtClean="0">
                <a:solidFill>
                  <a:schemeClr val="accent3">
                    <a:lumMod val="75000"/>
                  </a:schemeClr>
                </a:solidFill>
              </a:rPr>
              <a:t>Core Value:</a:t>
            </a:r>
          </a:p>
          <a:p>
            <a:r>
              <a:rPr lang="en-US" dirty="0" smtClean="0">
                <a:solidFill>
                  <a:schemeClr val="accent3">
                    <a:lumMod val="75000"/>
                  </a:schemeClr>
                </a:solidFill>
              </a:rPr>
              <a:t>Self-Discipline &amp; Self-Determination</a:t>
            </a:r>
            <a:endParaRPr lang="en-US" dirty="0">
              <a:solidFill>
                <a:schemeClr val="accent3">
                  <a:lumMod val="75000"/>
                </a:schemeClr>
              </a:solidFill>
            </a:endParaRPr>
          </a:p>
        </p:txBody>
      </p:sp>
      <p:sp>
        <p:nvSpPr>
          <p:cNvPr id="7" name="TextBox 6"/>
          <p:cNvSpPr txBox="1"/>
          <p:nvPr/>
        </p:nvSpPr>
        <p:spPr>
          <a:xfrm>
            <a:off x="6835999" y="621833"/>
            <a:ext cx="1854699" cy="923330"/>
          </a:xfrm>
          <a:prstGeom prst="rect">
            <a:avLst/>
          </a:prstGeom>
          <a:noFill/>
        </p:spPr>
        <p:txBody>
          <a:bodyPr wrap="square" rtlCol="0">
            <a:spAutoFit/>
          </a:bodyPr>
          <a:lstStyle/>
          <a:p>
            <a:r>
              <a:rPr lang="en-US" dirty="0" smtClean="0">
                <a:solidFill>
                  <a:schemeClr val="accent6">
                    <a:lumMod val="75000"/>
                  </a:schemeClr>
                </a:solidFill>
              </a:rPr>
              <a:t>Enduring Understanding:</a:t>
            </a:r>
          </a:p>
          <a:p>
            <a:r>
              <a:rPr lang="en-US" dirty="0" smtClean="0">
                <a:solidFill>
                  <a:schemeClr val="accent6">
                    <a:lumMod val="75000"/>
                  </a:schemeClr>
                </a:solidFill>
              </a:rPr>
              <a:t>???</a:t>
            </a:r>
            <a:endParaRPr lang="en-US" dirty="0">
              <a:solidFill>
                <a:schemeClr val="accent6">
                  <a:lumMod val="75000"/>
                </a:schemeClr>
              </a:solidFill>
            </a:endParaRPr>
          </a:p>
        </p:txBody>
      </p:sp>
      <p:sp>
        <p:nvSpPr>
          <p:cNvPr id="8" name="TextBox 7"/>
          <p:cNvSpPr txBox="1"/>
          <p:nvPr/>
        </p:nvSpPr>
        <p:spPr>
          <a:xfrm>
            <a:off x="4633510" y="2410086"/>
            <a:ext cx="1866291" cy="1754327"/>
          </a:xfrm>
          <a:prstGeom prst="rect">
            <a:avLst/>
          </a:prstGeom>
          <a:noFill/>
        </p:spPr>
        <p:txBody>
          <a:bodyPr wrap="square" rtlCol="0">
            <a:spAutoFit/>
          </a:bodyPr>
          <a:lstStyle/>
          <a:p>
            <a:r>
              <a:rPr lang="en-US" dirty="0" smtClean="0">
                <a:solidFill>
                  <a:schemeClr val="bg1"/>
                </a:solidFill>
              </a:rPr>
              <a:t>My Sources</a:t>
            </a:r>
          </a:p>
          <a:p>
            <a:r>
              <a:rPr lang="en-US" dirty="0" smtClean="0">
                <a:solidFill>
                  <a:schemeClr val="bg1"/>
                </a:solidFill>
              </a:rPr>
              <a:t>-A Wrinkle in Time</a:t>
            </a:r>
          </a:p>
          <a:p>
            <a:r>
              <a:rPr lang="en-US" dirty="0" smtClean="0">
                <a:solidFill>
                  <a:schemeClr val="bg1"/>
                </a:solidFill>
              </a:rPr>
              <a:t>-Diary of a Wimpy Kid</a:t>
            </a:r>
          </a:p>
          <a:p>
            <a:r>
              <a:rPr lang="en-US" dirty="0" smtClean="0">
                <a:solidFill>
                  <a:schemeClr val="bg1"/>
                </a:solidFill>
              </a:rPr>
              <a:t>-Social Studies</a:t>
            </a:r>
          </a:p>
        </p:txBody>
      </p:sp>
      <p:sp>
        <p:nvSpPr>
          <p:cNvPr id="10" name="Rectangle 9"/>
          <p:cNvSpPr/>
          <p:nvPr/>
        </p:nvSpPr>
        <p:spPr>
          <a:xfrm>
            <a:off x="7041658" y="2636112"/>
            <a:ext cx="1799421" cy="646331"/>
          </a:xfrm>
          <a:prstGeom prst="rect">
            <a:avLst/>
          </a:prstGeom>
        </p:spPr>
        <p:txBody>
          <a:bodyPr wrap="square">
            <a:spAutoFit/>
          </a:bodyPr>
          <a:lstStyle/>
          <a:p>
            <a:r>
              <a:rPr lang="en-US" dirty="0" smtClean="0">
                <a:solidFill>
                  <a:schemeClr val="bg1"/>
                </a:solidFill>
              </a:rPr>
              <a:t>My Personal Connections</a:t>
            </a:r>
            <a:endParaRPr lang="en-US" dirty="0">
              <a:solidFill>
                <a:schemeClr val="bg1"/>
              </a:solidFill>
            </a:endParaRPr>
          </a:p>
        </p:txBody>
      </p:sp>
    </p:spTree>
    <p:extLst>
      <p:ext uri="{BB962C8B-B14F-4D97-AF65-F5344CB8AC3E}">
        <p14:creationId xmlns:p14="http://schemas.microsoft.com/office/powerpoint/2010/main" val="2319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65" y="714166"/>
            <a:ext cx="4038600" cy="933450"/>
          </a:xfrm>
        </p:spPr>
        <p:txBody>
          <a:bodyPr>
            <a:noAutofit/>
          </a:bodyPr>
          <a:lstStyle/>
          <a:p>
            <a:r>
              <a:rPr lang="en-US" sz="4000" dirty="0" smtClean="0">
                <a:solidFill>
                  <a:schemeClr val="bg1"/>
                </a:solidFill>
              </a:rPr>
              <a:t>Thank you for watching…. </a:t>
            </a:r>
            <a:br>
              <a:rPr lang="en-US" sz="4000" dirty="0" smtClean="0">
                <a:solidFill>
                  <a:schemeClr val="bg1"/>
                </a:solidFill>
              </a:rPr>
            </a:br>
            <a:r>
              <a:rPr lang="en-US" sz="4000" dirty="0">
                <a:solidFill>
                  <a:schemeClr val="bg1"/>
                </a:solidFill>
              </a:rPr>
              <a:t/>
            </a:r>
            <a:br>
              <a:rPr lang="en-US" sz="4000" dirty="0">
                <a:solidFill>
                  <a:schemeClr val="bg1"/>
                </a:solidFill>
              </a:rPr>
            </a:br>
            <a:r>
              <a:rPr lang="en-US" sz="4000" dirty="0" smtClean="0">
                <a:solidFill>
                  <a:schemeClr val="bg1"/>
                </a:solidFill>
              </a:rPr>
              <a:t>My 7</a:t>
            </a:r>
            <a:r>
              <a:rPr lang="en-US" sz="4000" baseline="30000" dirty="0" smtClean="0">
                <a:solidFill>
                  <a:schemeClr val="bg1"/>
                </a:solidFill>
              </a:rPr>
              <a:t>th</a:t>
            </a:r>
            <a:r>
              <a:rPr lang="en-US" sz="4000" dirty="0" smtClean="0">
                <a:solidFill>
                  <a:schemeClr val="bg1"/>
                </a:solidFill>
              </a:rPr>
              <a:t> Grade Presentation of Learning!</a:t>
            </a:r>
            <a:endParaRPr lang="en-US" sz="4000" dirty="0">
              <a:solidFill>
                <a:schemeClr val="bg1"/>
              </a:solidFill>
            </a:endParaRPr>
          </a:p>
        </p:txBody>
      </p:sp>
      <p:pic>
        <p:nvPicPr>
          <p:cNvPr id="4" name="Picture 3" descr="see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2" y="4643464"/>
            <a:ext cx="1809689" cy="1809689"/>
          </a:xfrm>
          <a:prstGeom prst="rect">
            <a:avLst/>
          </a:prstGeom>
        </p:spPr>
      </p:pic>
      <p:sp>
        <p:nvSpPr>
          <p:cNvPr id="6" name="TextBox 5"/>
          <p:cNvSpPr txBox="1"/>
          <p:nvPr/>
        </p:nvSpPr>
        <p:spPr>
          <a:xfrm>
            <a:off x="4633510" y="465532"/>
            <a:ext cx="1854699" cy="1384995"/>
          </a:xfrm>
          <a:prstGeom prst="rect">
            <a:avLst/>
          </a:prstGeom>
          <a:noFill/>
        </p:spPr>
        <p:txBody>
          <a:bodyPr wrap="square" rtlCol="0">
            <a:spAutoFit/>
          </a:bodyPr>
          <a:lstStyle/>
          <a:p>
            <a:r>
              <a:rPr lang="en-US" sz="2800" dirty="0" smtClean="0">
                <a:solidFill>
                  <a:schemeClr val="accent3">
                    <a:lumMod val="75000"/>
                  </a:schemeClr>
                </a:solidFill>
              </a:rPr>
              <a:t>A Special Thanks To….</a:t>
            </a:r>
            <a:endParaRPr lang="en-US" sz="2800" dirty="0">
              <a:solidFill>
                <a:schemeClr val="accent3">
                  <a:lumMod val="75000"/>
                </a:schemeClr>
              </a:solidFill>
            </a:endParaRPr>
          </a:p>
        </p:txBody>
      </p:sp>
      <p:sp>
        <p:nvSpPr>
          <p:cNvPr id="7" name="TextBox 6"/>
          <p:cNvSpPr txBox="1"/>
          <p:nvPr/>
        </p:nvSpPr>
        <p:spPr>
          <a:xfrm>
            <a:off x="6835999" y="788698"/>
            <a:ext cx="1854699" cy="369332"/>
          </a:xfrm>
          <a:prstGeom prst="rect">
            <a:avLst/>
          </a:prstGeom>
          <a:noFill/>
        </p:spPr>
        <p:txBody>
          <a:bodyPr wrap="square" rtlCol="0">
            <a:spAutoFit/>
          </a:bodyPr>
          <a:lstStyle/>
          <a:p>
            <a:r>
              <a:rPr lang="en-US" dirty="0" smtClean="0">
                <a:solidFill>
                  <a:schemeClr val="accent6">
                    <a:lumMod val="75000"/>
                  </a:schemeClr>
                </a:solidFill>
              </a:rPr>
              <a:t>My Advisor</a:t>
            </a:r>
            <a:endParaRPr lang="en-US" dirty="0">
              <a:solidFill>
                <a:schemeClr val="accent6">
                  <a:lumMod val="75000"/>
                </a:schemeClr>
              </a:solidFill>
            </a:endParaRPr>
          </a:p>
        </p:txBody>
      </p:sp>
      <p:sp>
        <p:nvSpPr>
          <p:cNvPr id="8" name="TextBox 7"/>
          <p:cNvSpPr txBox="1"/>
          <p:nvPr/>
        </p:nvSpPr>
        <p:spPr>
          <a:xfrm>
            <a:off x="4633510" y="2636112"/>
            <a:ext cx="2523060" cy="369332"/>
          </a:xfrm>
          <a:prstGeom prst="rect">
            <a:avLst/>
          </a:prstGeom>
          <a:noFill/>
        </p:spPr>
        <p:txBody>
          <a:bodyPr wrap="square" rtlCol="0">
            <a:spAutoFit/>
          </a:bodyPr>
          <a:lstStyle/>
          <a:p>
            <a:r>
              <a:rPr lang="en-US" dirty="0" smtClean="0">
                <a:solidFill>
                  <a:schemeClr val="bg1"/>
                </a:solidFill>
              </a:rPr>
              <a:t>My Teachers</a:t>
            </a:r>
          </a:p>
        </p:txBody>
      </p:sp>
      <p:sp>
        <p:nvSpPr>
          <p:cNvPr id="10" name="Rectangle 9"/>
          <p:cNvSpPr/>
          <p:nvPr/>
        </p:nvSpPr>
        <p:spPr>
          <a:xfrm>
            <a:off x="7041658" y="2636112"/>
            <a:ext cx="1799421" cy="369332"/>
          </a:xfrm>
          <a:prstGeom prst="rect">
            <a:avLst/>
          </a:prstGeom>
        </p:spPr>
        <p:txBody>
          <a:bodyPr wrap="square">
            <a:spAutoFit/>
          </a:bodyPr>
          <a:lstStyle/>
          <a:p>
            <a:r>
              <a:rPr lang="en-US" dirty="0" smtClean="0">
                <a:solidFill>
                  <a:schemeClr val="bg1"/>
                </a:solidFill>
              </a:rPr>
              <a:t>My Counselor</a:t>
            </a:r>
            <a:endParaRPr lang="en-US" dirty="0">
              <a:solidFill>
                <a:schemeClr val="bg1"/>
              </a:solidFill>
            </a:endParaRPr>
          </a:p>
        </p:txBody>
      </p:sp>
      <p:sp>
        <p:nvSpPr>
          <p:cNvPr id="5" name="Subtitle 4"/>
          <p:cNvSpPr>
            <a:spLocks noGrp="1"/>
          </p:cNvSpPr>
          <p:nvPr>
            <p:ph type="subTitle" idx="1"/>
          </p:nvPr>
        </p:nvSpPr>
        <p:spPr>
          <a:xfrm>
            <a:off x="4490924" y="4643464"/>
            <a:ext cx="5463843" cy="748553"/>
          </a:xfrm>
        </p:spPr>
        <p:txBody>
          <a:bodyPr>
            <a:noAutofit/>
          </a:bodyPr>
          <a:lstStyle/>
          <a:p>
            <a:r>
              <a:rPr lang="en-US" sz="3200" dirty="0" smtClean="0"/>
              <a:t>…who made this all possible!</a:t>
            </a:r>
            <a:endParaRPr lang="en-US" sz="3200" dirty="0"/>
          </a:p>
        </p:txBody>
      </p:sp>
    </p:spTree>
    <p:extLst>
      <p:ext uri="{BB962C8B-B14F-4D97-AF65-F5344CB8AC3E}">
        <p14:creationId xmlns:p14="http://schemas.microsoft.com/office/powerpoint/2010/main" val="159724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564" y="156538"/>
            <a:ext cx="7556313" cy="1116106"/>
          </a:xfrm>
        </p:spPr>
        <p:txBody>
          <a:bodyPr/>
          <a:lstStyle/>
          <a:p>
            <a:r>
              <a:rPr lang="en-US" dirty="0" smtClean="0"/>
              <a:t>A Wrinkle in Time (My ELA Book)</a:t>
            </a:r>
            <a:endParaRPr lang="en-US" dirty="0"/>
          </a:p>
        </p:txBody>
      </p:sp>
      <p:sp>
        <p:nvSpPr>
          <p:cNvPr id="3" name="Content Placeholder 2"/>
          <p:cNvSpPr>
            <a:spLocks noGrp="1"/>
          </p:cNvSpPr>
          <p:nvPr>
            <p:ph idx="1"/>
          </p:nvPr>
        </p:nvSpPr>
        <p:spPr>
          <a:xfrm>
            <a:off x="231131" y="1236154"/>
            <a:ext cx="5984618" cy="5398329"/>
          </a:xfrm>
        </p:spPr>
        <p:txBody>
          <a:bodyPr>
            <a:normAutofit fontScale="92500" lnSpcReduction="20000"/>
          </a:bodyPr>
          <a:lstStyle/>
          <a:p>
            <a:r>
              <a:rPr lang="en-US" b="1" dirty="0" smtClean="0"/>
              <a:t>Summary-</a:t>
            </a:r>
            <a:r>
              <a:rPr lang="en-US" dirty="0" smtClean="0"/>
              <a:t>This scientific fantasy novel I read in ELA by Madeleine </a:t>
            </a:r>
            <a:r>
              <a:rPr lang="en-US" dirty="0" err="1" smtClean="0"/>
              <a:t>L’Engle</a:t>
            </a:r>
            <a:r>
              <a:rPr lang="en-US" dirty="0" smtClean="0"/>
              <a:t> is about three children who have to travel through time and space to save their father who has become trapped on a planet overcome by evil.  Three “women” guide them through several other planets with interesting and amazing creatures in order to get there. The children ultimately have to fight evil on their own (no adults) using their faults, skills of communication and togetherness.</a:t>
            </a:r>
          </a:p>
          <a:p>
            <a:r>
              <a:rPr lang="en-US" b="1" dirty="0" smtClean="0"/>
              <a:t>Universal Theme</a:t>
            </a:r>
            <a:r>
              <a:rPr lang="en-US" dirty="0" smtClean="0"/>
              <a:t>- the battle between good and evil</a:t>
            </a:r>
          </a:p>
          <a:p>
            <a:r>
              <a:rPr lang="en-US" b="1" dirty="0" smtClean="0"/>
              <a:t>Main Characters</a:t>
            </a:r>
            <a:r>
              <a:rPr lang="en-US" dirty="0" smtClean="0"/>
              <a:t>-Meg (young girl with low self-esteem, poor academic performance, struggling to find herself), Charles Wallace (Meg’s 5 year old brother, has an amazing mind and can read the thoughts of his mother and sister), Calvin (popular athlete with horrible family life who joins Meg and Charles to find their father)</a:t>
            </a:r>
            <a:endParaRPr lang="en-US" dirty="0"/>
          </a:p>
        </p:txBody>
      </p:sp>
      <p:pic>
        <p:nvPicPr>
          <p:cNvPr id="6" name="Picture 5"/>
          <p:cNvPicPr>
            <a:picLocks noChangeAspect="1"/>
          </p:cNvPicPr>
          <p:nvPr/>
        </p:nvPicPr>
        <p:blipFill>
          <a:blip r:embed="rId2"/>
          <a:stretch>
            <a:fillRect/>
          </a:stretch>
        </p:blipFill>
        <p:spPr>
          <a:xfrm>
            <a:off x="6379759" y="2114243"/>
            <a:ext cx="2627766" cy="3013493"/>
          </a:xfrm>
          <a:prstGeom prst="rect">
            <a:avLst/>
          </a:prstGeom>
        </p:spPr>
      </p:pic>
    </p:spTree>
    <p:extLst>
      <p:ext uri="{BB962C8B-B14F-4D97-AF65-F5344CB8AC3E}">
        <p14:creationId xmlns:p14="http://schemas.microsoft.com/office/powerpoint/2010/main" val="48056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00" y="120008"/>
            <a:ext cx="7556313" cy="1116106"/>
          </a:xfrm>
        </p:spPr>
        <p:txBody>
          <a:bodyPr/>
          <a:lstStyle/>
          <a:p>
            <a:r>
              <a:rPr lang="en-US" dirty="0" smtClean="0"/>
              <a:t>Diary of a Wimpy Kid (My Independent Reading Book)</a:t>
            </a:r>
            <a:endParaRPr lang="en-US" dirty="0"/>
          </a:p>
        </p:txBody>
      </p:sp>
      <p:sp>
        <p:nvSpPr>
          <p:cNvPr id="3" name="Content Placeholder 2"/>
          <p:cNvSpPr>
            <a:spLocks noGrp="1"/>
          </p:cNvSpPr>
          <p:nvPr>
            <p:ph idx="1"/>
          </p:nvPr>
        </p:nvSpPr>
        <p:spPr>
          <a:xfrm>
            <a:off x="217218" y="1437193"/>
            <a:ext cx="5881567" cy="5264136"/>
          </a:xfrm>
        </p:spPr>
        <p:txBody>
          <a:bodyPr>
            <a:normAutofit/>
          </a:bodyPr>
          <a:lstStyle/>
          <a:p>
            <a:r>
              <a:rPr lang="en-US" b="1" dirty="0" smtClean="0"/>
              <a:t>Summary</a:t>
            </a:r>
            <a:r>
              <a:rPr lang="en-US" dirty="0" smtClean="0"/>
              <a:t>-This story by Jeff Kinney is about Greg's </a:t>
            </a:r>
            <a:r>
              <a:rPr lang="en-US" dirty="0"/>
              <a:t>life as he enters middle school and facing many hardships with his dysfunctional family, best friend Rowley Jefferson, and the moldy cheese out on the blacktop of Greg's school.</a:t>
            </a:r>
            <a:endParaRPr lang="en-US" dirty="0" smtClean="0"/>
          </a:p>
          <a:p>
            <a:r>
              <a:rPr lang="en-US" b="1" dirty="0" smtClean="0"/>
              <a:t>Main Characters</a:t>
            </a:r>
            <a:r>
              <a:rPr lang="en-US" dirty="0" smtClean="0"/>
              <a:t>-Greg, Rowley</a:t>
            </a:r>
            <a:endParaRPr lang="en-US" dirty="0"/>
          </a:p>
        </p:txBody>
      </p:sp>
      <p:pic>
        <p:nvPicPr>
          <p:cNvPr id="8" name="Picture 7"/>
          <p:cNvPicPr>
            <a:picLocks noChangeAspect="1"/>
          </p:cNvPicPr>
          <p:nvPr/>
        </p:nvPicPr>
        <p:blipFill>
          <a:blip r:embed="rId2"/>
          <a:stretch>
            <a:fillRect/>
          </a:stretch>
        </p:blipFill>
        <p:spPr>
          <a:xfrm>
            <a:off x="5799415" y="2289481"/>
            <a:ext cx="2489298" cy="3966903"/>
          </a:xfrm>
          <a:prstGeom prst="rect">
            <a:avLst/>
          </a:prstGeom>
        </p:spPr>
      </p:pic>
    </p:spTree>
    <p:extLst>
      <p:ext uri="{BB962C8B-B14F-4D97-AF65-F5344CB8AC3E}">
        <p14:creationId xmlns:p14="http://schemas.microsoft.com/office/powerpoint/2010/main" val="355234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00" y="120008"/>
            <a:ext cx="7556313" cy="1116106"/>
          </a:xfrm>
        </p:spPr>
        <p:txBody>
          <a:bodyPr/>
          <a:lstStyle/>
          <a:p>
            <a:r>
              <a:rPr lang="en-US" dirty="0" smtClean="0"/>
              <a:t>Tears of A Tiger </a:t>
            </a:r>
            <a:br>
              <a:rPr lang="en-US" dirty="0" smtClean="0"/>
            </a:br>
            <a:r>
              <a:rPr lang="en-US" sz="2800" dirty="0" smtClean="0"/>
              <a:t>(My 2</a:t>
            </a:r>
            <a:r>
              <a:rPr lang="en-US" sz="2800" baseline="30000" dirty="0" smtClean="0"/>
              <a:t>nd</a:t>
            </a:r>
            <a:r>
              <a:rPr lang="en-US" sz="2800" dirty="0" smtClean="0"/>
              <a:t> Independent Reading Book)</a:t>
            </a:r>
            <a:endParaRPr lang="en-US" sz="2800" dirty="0"/>
          </a:p>
        </p:txBody>
      </p:sp>
      <p:sp>
        <p:nvSpPr>
          <p:cNvPr id="3" name="Content Placeholder 2"/>
          <p:cNvSpPr>
            <a:spLocks noGrp="1"/>
          </p:cNvSpPr>
          <p:nvPr>
            <p:ph idx="1"/>
          </p:nvPr>
        </p:nvSpPr>
        <p:spPr>
          <a:xfrm>
            <a:off x="217218" y="1437193"/>
            <a:ext cx="5881567" cy="5264136"/>
          </a:xfrm>
        </p:spPr>
        <p:txBody>
          <a:bodyPr>
            <a:normAutofit fontScale="77500" lnSpcReduction="20000"/>
          </a:bodyPr>
          <a:lstStyle/>
          <a:p>
            <a:r>
              <a:rPr lang="en-US" b="1" dirty="0" smtClean="0"/>
              <a:t>Summary</a:t>
            </a:r>
            <a:r>
              <a:rPr lang="en-US" dirty="0" smtClean="0"/>
              <a:t>-This story by Sharon Draper is the story about how an adolescent copes with one bad decision that changes his life.  After a winning a game and going out to party Andy makes the decision to drive home drunk. He ends up running into a cement wall and crashing the car which becomes engulfed in flames. His friends B.J. and Tyrone survive but Robbie gets his legs stuck in the windshield and burns to death. After </a:t>
            </a:r>
            <a:r>
              <a:rPr lang="en-US" dirty="0"/>
              <a:t>the death of </a:t>
            </a:r>
            <a:r>
              <a:rPr lang="en-US" dirty="0" smtClean="0"/>
              <a:t>Robbie, Andy blames </a:t>
            </a:r>
            <a:r>
              <a:rPr lang="en-US" dirty="0"/>
              <a:t>himself and cannot get past his guilt and pain. While his other friends have managed to work through their grief and move on, Andy allows death to become the focus of his life. In the months that follow the accident, the lives of Andy and his friends are traced through a series of letters, articles, homework assignments, and dialogues, and it becomes clear that Tigers do indeed need to cry</a:t>
            </a:r>
            <a:r>
              <a:rPr lang="en-US" dirty="0" smtClean="0"/>
              <a:t>.  Despite the efforts of his girlfriend Keisha and his psychologist Dr. </a:t>
            </a:r>
            <a:r>
              <a:rPr lang="en-US" dirty="0" err="1" smtClean="0"/>
              <a:t>Carrothers</a:t>
            </a:r>
            <a:r>
              <a:rPr lang="en-US" dirty="0" smtClean="0"/>
              <a:t> Andy decides to end his life because the pain is too great.</a:t>
            </a:r>
          </a:p>
          <a:p>
            <a:endParaRPr lang="en-US" dirty="0" smtClean="0"/>
          </a:p>
          <a:p>
            <a:r>
              <a:rPr lang="en-US" b="1" dirty="0" smtClean="0"/>
              <a:t>Main Characters</a:t>
            </a:r>
            <a:r>
              <a:rPr lang="en-US" dirty="0" smtClean="0"/>
              <a:t>- Andy, Robbie (Hazelwood Tiger), Dr. </a:t>
            </a:r>
            <a:r>
              <a:rPr lang="en-US" dirty="0" err="1" smtClean="0"/>
              <a:t>Carrothers</a:t>
            </a:r>
            <a:r>
              <a:rPr lang="en-US" dirty="0" smtClean="0"/>
              <a:t> (Andy’s psychologist), Keisha (Andy’s girlfriend)</a:t>
            </a:r>
            <a:endParaRPr lang="en-US" dirty="0"/>
          </a:p>
        </p:txBody>
      </p:sp>
      <p:pic>
        <p:nvPicPr>
          <p:cNvPr id="6" name="Picture 5"/>
          <p:cNvPicPr>
            <a:picLocks noChangeAspect="1"/>
          </p:cNvPicPr>
          <p:nvPr/>
        </p:nvPicPr>
        <p:blipFill>
          <a:blip r:embed="rId2"/>
          <a:stretch>
            <a:fillRect/>
          </a:stretch>
        </p:blipFill>
        <p:spPr>
          <a:xfrm>
            <a:off x="6376456" y="2142327"/>
            <a:ext cx="2540000" cy="3810000"/>
          </a:xfrm>
          <a:prstGeom prst="rect">
            <a:avLst/>
          </a:prstGeom>
        </p:spPr>
      </p:pic>
    </p:spTree>
    <p:extLst>
      <p:ext uri="{BB962C8B-B14F-4D97-AF65-F5344CB8AC3E}">
        <p14:creationId xmlns:p14="http://schemas.microsoft.com/office/powerpoint/2010/main" val="6874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Values in the Text:</a:t>
            </a:r>
            <a:br>
              <a:rPr lang="en-US" dirty="0" smtClean="0"/>
            </a:br>
            <a:r>
              <a:rPr lang="en-US" dirty="0" smtClean="0"/>
              <a:t>Empathy</a:t>
            </a:r>
            <a:endParaRPr lang="en-US" dirty="0"/>
          </a:p>
        </p:txBody>
      </p:sp>
      <p:sp>
        <p:nvSpPr>
          <p:cNvPr id="3" name="Content Placeholder 2"/>
          <p:cNvSpPr>
            <a:spLocks noGrp="1"/>
          </p:cNvSpPr>
          <p:nvPr>
            <p:ph idx="1"/>
          </p:nvPr>
        </p:nvSpPr>
        <p:spPr/>
        <p:txBody>
          <a:bodyPr>
            <a:normAutofit/>
          </a:bodyPr>
          <a:lstStyle/>
          <a:p>
            <a:r>
              <a:rPr lang="en-US" b="1" dirty="0" smtClean="0">
                <a:solidFill>
                  <a:srgbClr val="F79646"/>
                </a:solidFill>
              </a:rPr>
              <a:t>A Wrinkle in Time</a:t>
            </a:r>
            <a:r>
              <a:rPr lang="en-US" dirty="0" smtClean="0">
                <a:solidFill>
                  <a:srgbClr val="7F7F7F"/>
                </a:solidFill>
              </a:rPr>
              <a:t>- Charles is </a:t>
            </a:r>
            <a:r>
              <a:rPr lang="en-US" b="1" dirty="0" smtClean="0">
                <a:solidFill>
                  <a:srgbClr val="7F7F7F"/>
                </a:solidFill>
              </a:rPr>
              <a:t>self-determined </a:t>
            </a:r>
            <a:r>
              <a:rPr lang="en-US" dirty="0" smtClean="0">
                <a:solidFill>
                  <a:srgbClr val="7F7F7F"/>
                </a:solidFill>
              </a:rPr>
              <a:t>to help others because he can be in the minds of other characters and has a deep understanding of their feelings.</a:t>
            </a:r>
            <a:endParaRPr lang="en-US" b="1" dirty="0" smtClean="0">
              <a:solidFill>
                <a:srgbClr val="F79646"/>
              </a:solidFill>
            </a:endParaRPr>
          </a:p>
          <a:p>
            <a:r>
              <a:rPr lang="en-US" b="1" dirty="0" smtClean="0">
                <a:solidFill>
                  <a:schemeClr val="accent6"/>
                </a:solidFill>
              </a:rPr>
              <a:t>Diary of a Wimpy Kid</a:t>
            </a:r>
            <a:r>
              <a:rPr lang="en-US" b="1" dirty="0" smtClean="0">
                <a:solidFill>
                  <a:schemeClr val="tx1"/>
                </a:solidFill>
              </a:rPr>
              <a:t>- </a:t>
            </a:r>
            <a:r>
              <a:rPr lang="en-US" dirty="0" smtClean="0">
                <a:solidFill>
                  <a:schemeClr val="tx1">
                    <a:lumMod val="50000"/>
                    <a:lumOff val="50000"/>
                  </a:schemeClr>
                </a:solidFill>
              </a:rPr>
              <a:t>Greg shows </a:t>
            </a:r>
            <a:r>
              <a:rPr lang="en-US" b="1" dirty="0" smtClean="0">
                <a:solidFill>
                  <a:schemeClr val="tx1">
                    <a:lumMod val="50000"/>
                    <a:lumOff val="50000"/>
                  </a:schemeClr>
                </a:solidFill>
              </a:rPr>
              <a:t>self-discipline</a:t>
            </a:r>
            <a:r>
              <a:rPr lang="en-US" dirty="0" smtClean="0">
                <a:solidFill>
                  <a:schemeClr val="tx1">
                    <a:lumMod val="50000"/>
                    <a:lumOff val="50000"/>
                  </a:schemeClr>
                </a:solidFill>
              </a:rPr>
              <a:t> when he goes through many hardships and does not give up despite his dysfunctional family</a:t>
            </a:r>
          </a:p>
          <a:p>
            <a:r>
              <a:rPr lang="en-US" b="1" dirty="0" smtClean="0">
                <a:solidFill>
                  <a:schemeClr val="accent6"/>
                </a:solidFill>
              </a:rPr>
              <a:t>Tears of A Tiger</a:t>
            </a:r>
            <a:r>
              <a:rPr lang="en-US" b="1" dirty="0" smtClean="0">
                <a:solidFill>
                  <a:schemeClr val="tx1"/>
                </a:solidFill>
              </a:rPr>
              <a:t>- </a:t>
            </a:r>
            <a:r>
              <a:rPr lang="en-US" dirty="0" smtClean="0">
                <a:solidFill>
                  <a:schemeClr val="tx1">
                    <a:lumMod val="50000"/>
                    <a:lumOff val="50000"/>
                  </a:schemeClr>
                </a:solidFill>
              </a:rPr>
              <a:t>Keisha </a:t>
            </a:r>
            <a:r>
              <a:rPr lang="en-US" dirty="0">
                <a:solidFill>
                  <a:schemeClr val="tx1">
                    <a:lumMod val="50000"/>
                    <a:lumOff val="50000"/>
                  </a:schemeClr>
                </a:solidFill>
              </a:rPr>
              <a:t>shows </a:t>
            </a:r>
            <a:r>
              <a:rPr lang="en-US" b="1" dirty="0" smtClean="0">
                <a:solidFill>
                  <a:schemeClr val="tx1">
                    <a:lumMod val="50000"/>
                    <a:lumOff val="50000"/>
                  </a:schemeClr>
                </a:solidFill>
              </a:rPr>
              <a:t>self-determination </a:t>
            </a:r>
            <a:r>
              <a:rPr lang="en-US" dirty="0" smtClean="0">
                <a:solidFill>
                  <a:schemeClr val="tx1">
                    <a:lumMod val="50000"/>
                    <a:lumOff val="50000"/>
                  </a:schemeClr>
                </a:solidFill>
              </a:rPr>
              <a:t>toward Andy and does not leave her boyfriend to figure out his problems alone even though it’s very difficult to be supportive of someone who has such a negative outlook on the future of his life</a:t>
            </a:r>
            <a:endParaRPr lang="en-US" dirty="0">
              <a:solidFill>
                <a:schemeClr val="tx1">
                  <a:lumMod val="50000"/>
                  <a:lumOff val="50000"/>
                </a:schemeClr>
              </a:solidFill>
            </a:endParaRPr>
          </a:p>
          <a:p>
            <a:pPr marL="0" indent="0">
              <a:buNone/>
            </a:pPr>
            <a:endParaRPr lang="en-US" b="1" dirty="0" smtClean="0"/>
          </a:p>
          <a:p>
            <a:endParaRPr lang="en-US" dirty="0"/>
          </a:p>
        </p:txBody>
      </p:sp>
    </p:spTree>
    <p:extLst>
      <p:ext uri="{BB962C8B-B14F-4D97-AF65-F5344CB8AC3E}">
        <p14:creationId xmlns:p14="http://schemas.microsoft.com/office/powerpoint/2010/main" val="123031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46" y="166575"/>
            <a:ext cx="7556313" cy="1116106"/>
          </a:xfrm>
        </p:spPr>
        <p:txBody>
          <a:bodyPr/>
          <a:lstStyle/>
          <a:p>
            <a:r>
              <a:rPr lang="en-US" dirty="0" smtClean="0"/>
              <a:t>Social Studies Connection</a:t>
            </a:r>
            <a:endParaRPr lang="en-US" dirty="0"/>
          </a:p>
        </p:txBody>
      </p:sp>
      <p:sp>
        <p:nvSpPr>
          <p:cNvPr id="3" name="Content Placeholder 2"/>
          <p:cNvSpPr>
            <a:spLocks noGrp="1"/>
          </p:cNvSpPr>
          <p:nvPr>
            <p:ph idx="1"/>
          </p:nvPr>
        </p:nvSpPr>
        <p:spPr>
          <a:xfrm>
            <a:off x="498475" y="1052828"/>
            <a:ext cx="5884364" cy="5431252"/>
          </a:xfrm>
        </p:spPr>
        <p:txBody>
          <a:bodyPr>
            <a:normAutofit/>
          </a:bodyPr>
          <a:lstStyle/>
          <a:p>
            <a:r>
              <a:rPr lang="en-US" dirty="0" smtClean="0"/>
              <a:t>In Social </a:t>
            </a:r>
            <a:r>
              <a:rPr lang="en-US" dirty="0"/>
              <a:t>S</a:t>
            </a:r>
            <a:r>
              <a:rPr lang="en-US" dirty="0" smtClean="0"/>
              <a:t>tudies we learned about…</a:t>
            </a:r>
          </a:p>
          <a:p>
            <a:r>
              <a:rPr lang="en-US" dirty="0" smtClean="0"/>
              <a:t>My project demonstrates…</a:t>
            </a:r>
          </a:p>
        </p:txBody>
      </p:sp>
    </p:spTree>
    <p:extLst>
      <p:ext uri="{BB962C8B-B14F-4D97-AF65-F5344CB8AC3E}">
        <p14:creationId xmlns:p14="http://schemas.microsoft.com/office/powerpoint/2010/main" val="147293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Enduring Understanding:</a:t>
            </a:r>
            <a:br>
              <a:rPr lang="en-US" dirty="0" smtClean="0"/>
            </a:br>
            <a:r>
              <a:rPr lang="en-US" dirty="0" smtClean="0"/>
              <a:t>Patterns, and purposeful breaks from them, create society.</a:t>
            </a:r>
            <a:endParaRPr lang="en-US" dirty="0"/>
          </a:p>
        </p:txBody>
      </p:sp>
      <p:sp>
        <p:nvSpPr>
          <p:cNvPr id="3" name="Content Placeholder 2"/>
          <p:cNvSpPr>
            <a:spLocks noGrp="1"/>
          </p:cNvSpPr>
          <p:nvPr>
            <p:ph idx="1"/>
          </p:nvPr>
        </p:nvSpPr>
        <p:spPr>
          <a:xfrm>
            <a:off x="498474" y="2478872"/>
            <a:ext cx="7556313" cy="4144963"/>
          </a:xfrm>
        </p:spPr>
        <p:txBody>
          <a:bodyPr/>
          <a:lstStyle/>
          <a:p>
            <a:r>
              <a:rPr lang="en-US" dirty="0" smtClean="0"/>
              <a:t>The 7</a:t>
            </a:r>
            <a:r>
              <a:rPr lang="en-US" baseline="30000" dirty="0" smtClean="0"/>
              <a:t>th</a:t>
            </a:r>
            <a:r>
              <a:rPr lang="en-US" dirty="0" smtClean="0"/>
              <a:t> grade enduring understanding that </a:t>
            </a:r>
            <a:r>
              <a:rPr lang="en-US" dirty="0" smtClean="0"/>
              <a:t>“</a:t>
            </a:r>
            <a:r>
              <a:rPr lang="en-US" dirty="0" smtClean="0"/>
              <a:t>Patterns, and purposeful breaks from them, create society” </a:t>
            </a:r>
            <a:r>
              <a:rPr lang="en-US" dirty="0" smtClean="0"/>
              <a:t>can </a:t>
            </a:r>
            <a:r>
              <a:rPr lang="en-US" dirty="0" smtClean="0"/>
              <a:t>be used to better explain my Presentation of Learning because…</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6736888" y="3711918"/>
            <a:ext cx="2077167" cy="2911917"/>
          </a:xfrm>
          <a:prstGeom prst="rect">
            <a:avLst/>
          </a:prstGeom>
        </p:spPr>
      </p:pic>
    </p:spTree>
    <p:extLst>
      <p:ext uri="{BB962C8B-B14F-4D97-AF65-F5344CB8AC3E}">
        <p14:creationId xmlns:p14="http://schemas.microsoft.com/office/powerpoint/2010/main" val="177314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Personal Connections &amp; Takeaways</a:t>
            </a:r>
            <a:endParaRPr lang="en-US" dirty="0"/>
          </a:p>
        </p:txBody>
      </p:sp>
      <p:sp>
        <p:nvSpPr>
          <p:cNvPr id="3" name="Content Placeholder 2"/>
          <p:cNvSpPr>
            <a:spLocks noGrp="1"/>
          </p:cNvSpPr>
          <p:nvPr>
            <p:ph idx="1"/>
          </p:nvPr>
        </p:nvSpPr>
        <p:spPr>
          <a:xfrm>
            <a:off x="498474" y="1981200"/>
            <a:ext cx="7556313" cy="4536302"/>
          </a:xfrm>
        </p:spPr>
        <p:txBody>
          <a:bodyPr>
            <a:normAutofit lnSpcReduction="10000"/>
          </a:bodyPr>
          <a:lstStyle/>
          <a:p>
            <a:r>
              <a:rPr lang="en-US" dirty="0" smtClean="0"/>
              <a:t>After reading </a:t>
            </a:r>
            <a:r>
              <a:rPr lang="en-US" u="sng" dirty="0" smtClean="0"/>
              <a:t>A Wrinkle in Time</a:t>
            </a:r>
            <a:r>
              <a:rPr lang="en-US" dirty="0" smtClean="0"/>
              <a:t>, </a:t>
            </a:r>
            <a:r>
              <a:rPr lang="en-US" dirty="0"/>
              <a:t>I realized </a:t>
            </a:r>
            <a:r>
              <a:rPr lang="en-US" dirty="0" smtClean="0"/>
              <a:t>that I should have more </a:t>
            </a:r>
            <a:r>
              <a:rPr lang="en-US" b="1" dirty="0" smtClean="0"/>
              <a:t>self-discipline </a:t>
            </a:r>
            <a:r>
              <a:rPr lang="en-US" dirty="0" smtClean="0"/>
              <a:t>when it comes to doing difficult tasks. The children in the book become trapped on a planet overcome by evil and still manage their circumstances. </a:t>
            </a:r>
            <a:r>
              <a:rPr lang="en-US" b="1" dirty="0" smtClean="0"/>
              <a:t> </a:t>
            </a:r>
          </a:p>
          <a:p>
            <a:r>
              <a:rPr lang="en-US" dirty="0" smtClean="0"/>
              <a:t>After reading </a:t>
            </a:r>
            <a:r>
              <a:rPr lang="en-US" u="sng" dirty="0" smtClean="0"/>
              <a:t>Diary of a Wimpy Kid</a:t>
            </a:r>
            <a:r>
              <a:rPr lang="en-US" dirty="0" smtClean="0"/>
              <a:t>, </a:t>
            </a:r>
            <a:r>
              <a:rPr lang="en-US" u="sng" dirty="0" smtClean="0"/>
              <a:t> </a:t>
            </a:r>
            <a:r>
              <a:rPr lang="en-US" dirty="0" smtClean="0"/>
              <a:t>I can relate to Rowley because I have shown the </a:t>
            </a:r>
            <a:r>
              <a:rPr lang="en-US" b="1" dirty="0" smtClean="0"/>
              <a:t>self-determination </a:t>
            </a:r>
            <a:r>
              <a:rPr lang="en-US" dirty="0" smtClean="0"/>
              <a:t>that he does while helping Greg by helping my friends that are in need and making it my priority to make sure they are successful at SEED.</a:t>
            </a:r>
          </a:p>
          <a:p>
            <a:r>
              <a:rPr lang="en-US" dirty="0" smtClean="0"/>
              <a:t>After reading </a:t>
            </a:r>
            <a:r>
              <a:rPr lang="en-US" u="sng" dirty="0" smtClean="0"/>
              <a:t>Tears of A Tiger</a:t>
            </a:r>
            <a:r>
              <a:rPr lang="en-US" dirty="0" smtClean="0"/>
              <a:t>, I learned that you should never take anything in life for granted and be </a:t>
            </a:r>
            <a:r>
              <a:rPr lang="en-US" b="1" dirty="0" smtClean="0"/>
              <a:t>self-determined</a:t>
            </a:r>
            <a:r>
              <a:rPr lang="en-US" dirty="0" smtClean="0"/>
              <a:t> even when there are obstacles like death in your life.</a:t>
            </a:r>
            <a:endParaRPr lang="en-US" dirty="0"/>
          </a:p>
        </p:txBody>
      </p:sp>
    </p:spTree>
    <p:extLst>
      <p:ext uri="{BB962C8B-B14F-4D97-AF65-F5344CB8AC3E}">
        <p14:creationId xmlns:p14="http://schemas.microsoft.com/office/powerpoint/2010/main" val="278238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Collection of Evidence </a:t>
            </a:r>
            <a:endParaRPr lang="en-US" dirty="0"/>
          </a:p>
        </p:txBody>
      </p:sp>
      <p:sp>
        <p:nvSpPr>
          <p:cNvPr id="3" name="Content Placeholder 2"/>
          <p:cNvSpPr>
            <a:spLocks noGrp="1"/>
          </p:cNvSpPr>
          <p:nvPr>
            <p:ph idx="1"/>
          </p:nvPr>
        </p:nvSpPr>
        <p:spPr/>
        <p:txBody>
          <a:bodyPr/>
          <a:lstStyle/>
          <a:p>
            <a:r>
              <a:rPr lang="en-US" dirty="0" smtClean="0"/>
              <a:t>The following items are in my folder of documents that demonstrate the core values that I have shown this year</a:t>
            </a:r>
          </a:p>
          <a:p>
            <a:r>
              <a:rPr lang="en-US" dirty="0" smtClean="0"/>
              <a:t>Writing assignment </a:t>
            </a:r>
          </a:p>
          <a:p>
            <a:r>
              <a:rPr lang="en-US" dirty="0" smtClean="0"/>
              <a:t>Art project</a:t>
            </a:r>
          </a:p>
          <a:p>
            <a:r>
              <a:rPr lang="en-US" dirty="0" smtClean="0"/>
              <a:t>Science lab</a:t>
            </a:r>
          </a:p>
          <a:p>
            <a:r>
              <a:rPr lang="en-US" dirty="0" smtClean="0"/>
              <a:t>Etc.</a:t>
            </a:r>
            <a:endParaRPr lang="en-US" dirty="0"/>
          </a:p>
        </p:txBody>
      </p:sp>
      <p:pic>
        <p:nvPicPr>
          <p:cNvPr id="4" name="Picture 3" descr="BU00198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797" y="2656671"/>
            <a:ext cx="3395585" cy="3176122"/>
          </a:xfrm>
          <a:prstGeom prst="rect">
            <a:avLst/>
          </a:prstGeom>
        </p:spPr>
      </p:pic>
    </p:spTree>
    <p:extLst>
      <p:ext uri="{BB962C8B-B14F-4D97-AF65-F5344CB8AC3E}">
        <p14:creationId xmlns:p14="http://schemas.microsoft.com/office/powerpoint/2010/main" val="1710648753"/>
      </p:ext>
    </p:extLst>
  </p:cSld>
  <p:clrMapOvr>
    <a:masterClrMapping/>
  </p:clrMapOvr>
</p:sld>
</file>

<file path=ppt/theme/theme1.xml><?xml version="1.0" encoding="utf-8"?>
<a:theme xmlns:a="http://schemas.openxmlformats.org/drawingml/2006/main" name="Adva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257</TotalTime>
  <Words>842</Words>
  <Application>Microsoft Macintosh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Advantage</vt:lpstr>
      <vt:lpstr>My 7th Grade Presentation of Learning</vt:lpstr>
      <vt:lpstr>A Wrinkle in Time (My ELA Book)</vt:lpstr>
      <vt:lpstr>Diary of a Wimpy Kid (My Independent Reading Book)</vt:lpstr>
      <vt:lpstr>Tears of A Tiger  (My 2nd Independent Reading Book)</vt:lpstr>
      <vt:lpstr>Core Values in the Text: Empathy</vt:lpstr>
      <vt:lpstr>Social Studies Connection</vt:lpstr>
      <vt:lpstr>Enduring Understanding: Patterns, and purposeful breaks from them, create society.</vt:lpstr>
      <vt:lpstr>My Personal Connections &amp; Takeaways</vt:lpstr>
      <vt:lpstr>My Collection of Evidence </vt:lpstr>
      <vt:lpstr>Thank you for watching….   My 7th Grade Presentation of Learning!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Drossner</dc:creator>
  <cp:lastModifiedBy>Laura Drossner</cp:lastModifiedBy>
  <cp:revision>19</cp:revision>
  <dcterms:created xsi:type="dcterms:W3CDTF">2011-09-21T22:21:38Z</dcterms:created>
  <dcterms:modified xsi:type="dcterms:W3CDTF">2011-10-17T20:47:47Z</dcterms:modified>
</cp:coreProperties>
</file>