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10/18/11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10/18/11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65" y="714166"/>
            <a:ext cx="4038600" cy="933450"/>
          </a:xfrm>
        </p:spPr>
        <p:txBody>
          <a:bodyPr>
            <a:noAutofit/>
          </a:bodyPr>
          <a:lstStyle/>
          <a:p>
            <a:r>
              <a:rPr lang="en-US" sz="4000" dirty="0" smtClean="0">
                <a:solidFill>
                  <a:schemeClr val="bg1"/>
                </a:solidFill>
              </a:rPr>
              <a:t>My 6</a:t>
            </a:r>
            <a:r>
              <a:rPr lang="en-US" sz="4000" baseline="30000" dirty="0" smtClean="0">
                <a:solidFill>
                  <a:schemeClr val="bg1"/>
                </a:solidFill>
              </a:rPr>
              <a:t>th</a:t>
            </a:r>
            <a:r>
              <a:rPr lang="en-US" sz="4000" dirty="0" smtClean="0">
                <a:solidFill>
                  <a:schemeClr val="bg1"/>
                </a:solidFill>
              </a:rPr>
              <a:t> Grade Presentation of Learning</a:t>
            </a:r>
            <a:endParaRPr lang="en-US" sz="4000" dirty="0">
              <a:solidFill>
                <a:schemeClr val="bg1"/>
              </a:solidFill>
            </a:endParaRPr>
          </a:p>
        </p:txBody>
      </p:sp>
      <p:sp>
        <p:nvSpPr>
          <p:cNvPr id="3" name="Subtitle 2"/>
          <p:cNvSpPr>
            <a:spLocks noGrp="1"/>
          </p:cNvSpPr>
          <p:nvPr>
            <p:ph type="subTitle" idx="1"/>
          </p:nvPr>
        </p:nvSpPr>
        <p:spPr>
          <a:xfrm>
            <a:off x="4633510" y="5103749"/>
            <a:ext cx="1866291" cy="748553"/>
          </a:xfrm>
        </p:spPr>
        <p:txBody>
          <a:bodyPr>
            <a:noAutofit/>
          </a:bodyPr>
          <a:lstStyle/>
          <a:p>
            <a:r>
              <a:rPr lang="en-US" sz="2800" b="1" dirty="0" smtClean="0"/>
              <a:t>By Student Name</a:t>
            </a:r>
            <a:endParaRPr lang="en-US" sz="2800" b="1" dirty="0"/>
          </a:p>
        </p:txBody>
      </p:sp>
      <p:pic>
        <p:nvPicPr>
          <p:cNvPr id="4" name="Picture 3" descr="see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20" y="3559442"/>
            <a:ext cx="2570575" cy="2570575"/>
          </a:xfrm>
          <a:prstGeom prst="rect">
            <a:avLst/>
          </a:prstGeom>
        </p:spPr>
      </p:pic>
      <p:sp>
        <p:nvSpPr>
          <p:cNvPr id="6" name="TextBox 5"/>
          <p:cNvSpPr txBox="1"/>
          <p:nvPr/>
        </p:nvSpPr>
        <p:spPr>
          <a:xfrm>
            <a:off x="4828900" y="714166"/>
            <a:ext cx="1854699" cy="923330"/>
          </a:xfrm>
          <a:prstGeom prst="rect">
            <a:avLst/>
          </a:prstGeom>
          <a:noFill/>
        </p:spPr>
        <p:txBody>
          <a:bodyPr wrap="square" rtlCol="0">
            <a:spAutoFit/>
          </a:bodyPr>
          <a:lstStyle/>
          <a:p>
            <a:r>
              <a:rPr lang="en-US" dirty="0" smtClean="0">
                <a:solidFill>
                  <a:schemeClr val="accent3">
                    <a:lumMod val="75000"/>
                  </a:schemeClr>
                </a:solidFill>
              </a:rPr>
              <a:t>Core Value:</a:t>
            </a:r>
          </a:p>
          <a:p>
            <a:r>
              <a:rPr lang="en-US" dirty="0" smtClean="0">
                <a:solidFill>
                  <a:schemeClr val="accent3">
                    <a:lumMod val="75000"/>
                  </a:schemeClr>
                </a:solidFill>
              </a:rPr>
              <a:t>Perseverance &amp; Responsibility</a:t>
            </a:r>
            <a:endParaRPr lang="en-US" dirty="0">
              <a:solidFill>
                <a:schemeClr val="accent3">
                  <a:lumMod val="75000"/>
                </a:schemeClr>
              </a:solidFill>
            </a:endParaRPr>
          </a:p>
        </p:txBody>
      </p:sp>
      <p:sp>
        <p:nvSpPr>
          <p:cNvPr id="7" name="TextBox 6"/>
          <p:cNvSpPr txBox="1"/>
          <p:nvPr/>
        </p:nvSpPr>
        <p:spPr>
          <a:xfrm>
            <a:off x="6835999" y="788698"/>
            <a:ext cx="1854699" cy="1200329"/>
          </a:xfrm>
          <a:prstGeom prst="rect">
            <a:avLst/>
          </a:prstGeom>
          <a:noFill/>
        </p:spPr>
        <p:txBody>
          <a:bodyPr wrap="square" rtlCol="0">
            <a:spAutoFit/>
          </a:bodyPr>
          <a:lstStyle/>
          <a:p>
            <a:r>
              <a:rPr lang="en-US" dirty="0" smtClean="0">
                <a:solidFill>
                  <a:schemeClr val="accent6">
                    <a:lumMod val="75000"/>
                  </a:schemeClr>
                </a:solidFill>
              </a:rPr>
              <a:t>Enduring </a:t>
            </a:r>
            <a:r>
              <a:rPr lang="en-US" dirty="0" err="1" smtClean="0">
                <a:solidFill>
                  <a:schemeClr val="accent6">
                    <a:lumMod val="75000"/>
                  </a:schemeClr>
                </a:solidFill>
              </a:rPr>
              <a:t>Understanding:Knowledge</a:t>
            </a:r>
            <a:r>
              <a:rPr lang="en-US" dirty="0" smtClean="0">
                <a:solidFill>
                  <a:schemeClr val="accent6">
                    <a:lumMod val="75000"/>
                  </a:schemeClr>
                </a:solidFill>
              </a:rPr>
              <a:t> Causes Change</a:t>
            </a:r>
            <a:endParaRPr lang="en-US" dirty="0">
              <a:solidFill>
                <a:schemeClr val="accent6">
                  <a:lumMod val="75000"/>
                </a:schemeClr>
              </a:solidFill>
            </a:endParaRPr>
          </a:p>
        </p:txBody>
      </p:sp>
      <p:sp>
        <p:nvSpPr>
          <p:cNvPr id="8" name="TextBox 7"/>
          <p:cNvSpPr txBox="1"/>
          <p:nvPr/>
        </p:nvSpPr>
        <p:spPr>
          <a:xfrm>
            <a:off x="4633510" y="2636112"/>
            <a:ext cx="2523060" cy="923330"/>
          </a:xfrm>
          <a:prstGeom prst="rect">
            <a:avLst/>
          </a:prstGeom>
          <a:noFill/>
        </p:spPr>
        <p:txBody>
          <a:bodyPr wrap="square" rtlCol="0">
            <a:spAutoFit/>
          </a:bodyPr>
          <a:lstStyle/>
          <a:p>
            <a:r>
              <a:rPr lang="en-US" dirty="0" smtClean="0">
                <a:solidFill>
                  <a:schemeClr val="bg1"/>
                </a:solidFill>
              </a:rPr>
              <a:t>My Books</a:t>
            </a:r>
          </a:p>
          <a:p>
            <a:r>
              <a:rPr lang="en-US" dirty="0" smtClean="0">
                <a:solidFill>
                  <a:schemeClr val="bg1"/>
                </a:solidFill>
              </a:rPr>
              <a:t>-Bud, Not Buddy</a:t>
            </a:r>
          </a:p>
          <a:p>
            <a:r>
              <a:rPr lang="en-US" dirty="0" smtClean="0">
                <a:solidFill>
                  <a:schemeClr val="bg1"/>
                </a:solidFill>
              </a:rPr>
              <a:t>-Tears of a Tiger</a:t>
            </a:r>
          </a:p>
        </p:txBody>
      </p:sp>
      <p:sp>
        <p:nvSpPr>
          <p:cNvPr id="10" name="Rectangle 9"/>
          <p:cNvSpPr/>
          <p:nvPr/>
        </p:nvSpPr>
        <p:spPr>
          <a:xfrm>
            <a:off x="7041658" y="2636112"/>
            <a:ext cx="1799421" cy="646331"/>
          </a:xfrm>
          <a:prstGeom prst="rect">
            <a:avLst/>
          </a:prstGeom>
        </p:spPr>
        <p:txBody>
          <a:bodyPr wrap="square">
            <a:spAutoFit/>
          </a:bodyPr>
          <a:lstStyle/>
          <a:p>
            <a:r>
              <a:rPr lang="en-US" dirty="0" smtClean="0">
                <a:solidFill>
                  <a:schemeClr val="bg1"/>
                </a:solidFill>
              </a:rPr>
              <a:t>My Personal Connections</a:t>
            </a:r>
            <a:endParaRPr lang="en-US" dirty="0">
              <a:solidFill>
                <a:schemeClr val="bg1"/>
              </a:solidFill>
            </a:endParaRPr>
          </a:p>
        </p:txBody>
      </p:sp>
    </p:spTree>
    <p:extLst>
      <p:ext uri="{BB962C8B-B14F-4D97-AF65-F5344CB8AC3E}">
        <p14:creationId xmlns:p14="http://schemas.microsoft.com/office/powerpoint/2010/main" val="2319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64" y="156538"/>
            <a:ext cx="7556313" cy="1116106"/>
          </a:xfrm>
        </p:spPr>
        <p:txBody>
          <a:bodyPr/>
          <a:lstStyle/>
          <a:p>
            <a:r>
              <a:rPr lang="en-US" dirty="0" smtClean="0"/>
              <a:t>Bud, Not Buddy (My ELA Book)</a:t>
            </a:r>
            <a:endParaRPr lang="en-US" dirty="0"/>
          </a:p>
        </p:txBody>
      </p:sp>
      <p:sp>
        <p:nvSpPr>
          <p:cNvPr id="3" name="Content Placeholder 2"/>
          <p:cNvSpPr>
            <a:spLocks noGrp="1"/>
          </p:cNvSpPr>
          <p:nvPr>
            <p:ph idx="1"/>
          </p:nvPr>
        </p:nvSpPr>
        <p:spPr>
          <a:xfrm>
            <a:off x="231131" y="1236154"/>
            <a:ext cx="5984618" cy="5398329"/>
          </a:xfrm>
        </p:spPr>
        <p:txBody>
          <a:bodyPr>
            <a:normAutofit fontScale="92500" lnSpcReduction="20000"/>
          </a:bodyPr>
          <a:lstStyle/>
          <a:p>
            <a:r>
              <a:rPr lang="en-US" b="1" dirty="0" smtClean="0"/>
              <a:t>Summary-</a:t>
            </a:r>
            <a:r>
              <a:rPr lang="en-US" dirty="0" smtClean="0"/>
              <a:t>This book I read in ELA by Christopher Paul Curtis is the story of a ten year old orphan named Bud who lives in several foster homes and winds up running away and making the 120 mile journey with only a suitcase to the Grand Rapids to find Herman Calloway. Fortunately he runs into Lefty Lewis along the way and they become friends. Lefty Lewis drives him the rest of the way to the Grand Rapids.  When he gets there he seeks out Calloway at club where his band is performing and confronts him to tell him that he is his father.  Calloway treats him harshly but allows him to live with him and come on the road with the band.  Bud notices that his father has the same habit as his mother to write dates on rocks wherever he goes.  He eventually figures out that his mother is actually Calloway’s daughter who ran away 11 years before!</a:t>
            </a:r>
          </a:p>
          <a:p>
            <a:r>
              <a:rPr lang="en-US" b="1" dirty="0" smtClean="0"/>
              <a:t>Main Characters</a:t>
            </a:r>
            <a:r>
              <a:rPr lang="en-US" dirty="0" smtClean="0"/>
              <a:t>-Bud, Lefty Lewis, Herman Calloway</a:t>
            </a:r>
            <a:endParaRPr lang="en-US" dirty="0"/>
          </a:p>
        </p:txBody>
      </p:sp>
      <p:pic>
        <p:nvPicPr>
          <p:cNvPr id="4" name="Picture 3"/>
          <p:cNvPicPr>
            <a:picLocks noChangeAspect="1"/>
          </p:cNvPicPr>
          <p:nvPr/>
        </p:nvPicPr>
        <p:blipFill>
          <a:blip r:embed="rId2"/>
          <a:stretch>
            <a:fillRect/>
          </a:stretch>
        </p:blipFill>
        <p:spPr>
          <a:xfrm>
            <a:off x="6215749" y="2204435"/>
            <a:ext cx="2779596" cy="3176682"/>
          </a:xfrm>
          <a:prstGeom prst="rect">
            <a:avLst/>
          </a:prstGeom>
        </p:spPr>
      </p:pic>
    </p:spTree>
    <p:extLst>
      <p:ext uri="{BB962C8B-B14F-4D97-AF65-F5344CB8AC3E}">
        <p14:creationId xmlns:p14="http://schemas.microsoft.com/office/powerpoint/2010/main" val="48056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00" y="120008"/>
            <a:ext cx="7556313" cy="1116106"/>
          </a:xfrm>
        </p:spPr>
        <p:txBody>
          <a:bodyPr/>
          <a:lstStyle/>
          <a:p>
            <a:r>
              <a:rPr lang="en-US" dirty="0" smtClean="0"/>
              <a:t>Tears of A Tiger (My Independent Reading Book)</a:t>
            </a:r>
            <a:endParaRPr lang="en-US" dirty="0"/>
          </a:p>
        </p:txBody>
      </p:sp>
      <p:sp>
        <p:nvSpPr>
          <p:cNvPr id="3" name="Content Placeholder 2"/>
          <p:cNvSpPr>
            <a:spLocks noGrp="1"/>
          </p:cNvSpPr>
          <p:nvPr>
            <p:ph idx="1"/>
          </p:nvPr>
        </p:nvSpPr>
        <p:spPr>
          <a:xfrm>
            <a:off x="217218" y="1437193"/>
            <a:ext cx="5881567" cy="5264136"/>
          </a:xfrm>
        </p:spPr>
        <p:txBody>
          <a:bodyPr>
            <a:normAutofit fontScale="77500" lnSpcReduction="20000"/>
          </a:bodyPr>
          <a:lstStyle/>
          <a:p>
            <a:r>
              <a:rPr lang="en-US" b="1" dirty="0" smtClean="0"/>
              <a:t>Summary</a:t>
            </a:r>
            <a:r>
              <a:rPr lang="en-US" dirty="0" smtClean="0"/>
              <a:t>-This story by Sharon Draper is the story about how an adolescent copes with one bad decision that changes his life.  After a winning a game and going out to party Andy makes the decision to drive home drunk. He ends up running into a cement wall and crashing the car which becomes engulfed in flames. His friends B.J. and Tyrone survive but Robbie gets his legs stuck in the windshield and burns to death. After </a:t>
            </a:r>
            <a:r>
              <a:rPr lang="en-US" dirty="0"/>
              <a:t>the death of </a:t>
            </a:r>
            <a:r>
              <a:rPr lang="en-US" dirty="0" smtClean="0"/>
              <a:t>Robbie, Andy blames </a:t>
            </a:r>
            <a:r>
              <a:rPr lang="en-US" dirty="0"/>
              <a:t>himself and cannot get past his guilt and pain. While his other friends have managed to work through their grief and move on, Andy allows death to become the focus of his life. In the months that follow the accident, the lives of Andy and his friends are traced through a series of letters, articles, homework assignments, and dialogues, and it becomes clear that Tigers do indeed need to cry</a:t>
            </a:r>
            <a:r>
              <a:rPr lang="en-US" dirty="0" smtClean="0"/>
              <a:t>.  Despite the efforts of his girlfriend Keisha and his psychologist Dr. </a:t>
            </a:r>
            <a:r>
              <a:rPr lang="en-US" dirty="0" err="1" smtClean="0"/>
              <a:t>Carrothers</a:t>
            </a:r>
            <a:r>
              <a:rPr lang="en-US" dirty="0" smtClean="0"/>
              <a:t> Andy decides to end his life because the pain is too great.</a:t>
            </a:r>
          </a:p>
          <a:p>
            <a:endParaRPr lang="en-US" dirty="0" smtClean="0"/>
          </a:p>
          <a:p>
            <a:r>
              <a:rPr lang="en-US" b="1" dirty="0" smtClean="0"/>
              <a:t>Main Characters</a:t>
            </a:r>
            <a:r>
              <a:rPr lang="en-US" dirty="0" smtClean="0"/>
              <a:t>- Andy, Robbie (Hazelwood Tiger), Dr. </a:t>
            </a:r>
            <a:r>
              <a:rPr lang="en-US" dirty="0" err="1" smtClean="0"/>
              <a:t>Carrothers</a:t>
            </a:r>
            <a:r>
              <a:rPr lang="en-US" dirty="0" smtClean="0"/>
              <a:t> (Andy’s psychologist), Keisha (Andy’s girlfriend)</a:t>
            </a:r>
            <a:endParaRPr lang="en-US" dirty="0"/>
          </a:p>
        </p:txBody>
      </p:sp>
      <p:pic>
        <p:nvPicPr>
          <p:cNvPr id="6" name="Picture 5"/>
          <p:cNvPicPr>
            <a:picLocks noChangeAspect="1"/>
          </p:cNvPicPr>
          <p:nvPr/>
        </p:nvPicPr>
        <p:blipFill>
          <a:blip r:embed="rId2"/>
          <a:stretch>
            <a:fillRect/>
          </a:stretch>
        </p:blipFill>
        <p:spPr>
          <a:xfrm>
            <a:off x="6376456" y="2142327"/>
            <a:ext cx="2540000" cy="3810000"/>
          </a:xfrm>
          <a:prstGeom prst="rect">
            <a:avLst/>
          </a:prstGeom>
        </p:spPr>
      </p:pic>
    </p:spTree>
    <p:extLst>
      <p:ext uri="{BB962C8B-B14F-4D97-AF65-F5344CB8AC3E}">
        <p14:creationId xmlns:p14="http://schemas.microsoft.com/office/powerpoint/2010/main" val="355234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Values in the Text:</a:t>
            </a:r>
            <a:br>
              <a:rPr lang="en-US" dirty="0" smtClean="0"/>
            </a:br>
            <a:r>
              <a:rPr lang="en-US" dirty="0" smtClean="0"/>
              <a:t>Respect &amp; Responsibility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F79646"/>
                </a:solidFill>
              </a:rPr>
              <a:t>Bud, Not Buddy</a:t>
            </a:r>
          </a:p>
          <a:p>
            <a:r>
              <a:rPr lang="en-US" dirty="0" smtClean="0"/>
              <a:t>Bud has shows </a:t>
            </a:r>
            <a:r>
              <a:rPr lang="en-US" b="1" dirty="0" smtClean="0"/>
              <a:t>responsibility</a:t>
            </a:r>
            <a:r>
              <a:rPr lang="en-US" dirty="0" smtClean="0"/>
              <a:t> by making it his mission to take care of himself and find out who is father is</a:t>
            </a:r>
          </a:p>
          <a:p>
            <a:r>
              <a:rPr lang="en-US" dirty="0" smtClean="0"/>
              <a:t>Calloway shows a </a:t>
            </a:r>
            <a:r>
              <a:rPr lang="en-US" i="1" dirty="0" smtClean="0"/>
              <a:t>lack of </a:t>
            </a:r>
            <a:r>
              <a:rPr lang="en-US" b="1" dirty="0" smtClean="0"/>
              <a:t>perseverance </a:t>
            </a:r>
            <a:r>
              <a:rPr lang="en-US" dirty="0" smtClean="0"/>
              <a:t>by not performing his fatherly duties (although difficult since the father and son have been separated) when it’s his responsibility to Bud </a:t>
            </a:r>
          </a:p>
          <a:p>
            <a:r>
              <a:rPr lang="en-US" b="1" dirty="0" smtClean="0">
                <a:solidFill>
                  <a:schemeClr val="accent6"/>
                </a:solidFill>
              </a:rPr>
              <a:t>Tears of A Tiger</a:t>
            </a:r>
          </a:p>
          <a:p>
            <a:r>
              <a:rPr lang="en-US" dirty="0" smtClean="0"/>
              <a:t>Keisha shows </a:t>
            </a:r>
            <a:r>
              <a:rPr lang="en-US" b="1" dirty="0" smtClean="0"/>
              <a:t>responsibility</a:t>
            </a:r>
            <a:r>
              <a:rPr lang="en-US" dirty="0" smtClean="0"/>
              <a:t> because she realizes that it’s important for her to support Andy while he’s grieving and she is very patient with him</a:t>
            </a:r>
          </a:p>
          <a:p>
            <a:r>
              <a:rPr lang="en-US" dirty="0" smtClean="0"/>
              <a:t>Dr. </a:t>
            </a:r>
            <a:r>
              <a:rPr lang="en-US" dirty="0" err="1" smtClean="0"/>
              <a:t>Carrothers</a:t>
            </a:r>
            <a:r>
              <a:rPr lang="en-US" dirty="0" smtClean="0"/>
              <a:t> shows </a:t>
            </a:r>
            <a:r>
              <a:rPr lang="en-US" b="1" dirty="0" smtClean="0"/>
              <a:t>respect</a:t>
            </a:r>
            <a:r>
              <a:rPr lang="en-US" dirty="0" smtClean="0"/>
              <a:t> for Andy and treats him like he would treat any of his patients even though Andy has made such a big mistake. He believes Andy still deserves to move on with his life</a:t>
            </a:r>
          </a:p>
          <a:p>
            <a:endParaRPr lang="en-US" b="1" dirty="0" smtClean="0"/>
          </a:p>
          <a:p>
            <a:endParaRPr lang="en-US" dirty="0"/>
          </a:p>
        </p:txBody>
      </p:sp>
    </p:spTree>
    <p:extLst>
      <p:ext uri="{BB962C8B-B14F-4D97-AF65-F5344CB8AC3E}">
        <p14:creationId xmlns:p14="http://schemas.microsoft.com/office/powerpoint/2010/main" val="123031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Enduring </a:t>
            </a:r>
            <a:r>
              <a:rPr lang="en-US" dirty="0" smtClean="0"/>
              <a:t>Understanding: Knowledge Causes Change</a:t>
            </a:r>
            <a:endParaRPr lang="en-US" dirty="0"/>
          </a:p>
        </p:txBody>
      </p:sp>
      <p:sp>
        <p:nvSpPr>
          <p:cNvPr id="3" name="Content Placeholder 2"/>
          <p:cNvSpPr>
            <a:spLocks noGrp="1"/>
          </p:cNvSpPr>
          <p:nvPr>
            <p:ph idx="1"/>
          </p:nvPr>
        </p:nvSpPr>
        <p:spPr/>
        <p:txBody>
          <a:bodyPr/>
          <a:lstStyle/>
          <a:p>
            <a:r>
              <a:rPr lang="en-US" dirty="0" smtClean="0"/>
              <a:t>The 6</a:t>
            </a:r>
            <a:r>
              <a:rPr lang="en-US" baseline="30000" dirty="0" smtClean="0"/>
              <a:t>th</a:t>
            </a:r>
            <a:r>
              <a:rPr lang="en-US" dirty="0" smtClean="0"/>
              <a:t> grade enduring understanding can be used to better explain my Presentation of Learning…</a:t>
            </a:r>
          </a:p>
          <a:p>
            <a:endParaRPr lang="en-US" dirty="0"/>
          </a:p>
        </p:txBody>
      </p:sp>
      <p:pic>
        <p:nvPicPr>
          <p:cNvPr id="4" name="Picture 3"/>
          <p:cNvPicPr>
            <a:picLocks noChangeAspect="1"/>
          </p:cNvPicPr>
          <p:nvPr/>
        </p:nvPicPr>
        <p:blipFill>
          <a:blip r:embed="rId2"/>
          <a:stretch>
            <a:fillRect/>
          </a:stretch>
        </p:blipFill>
        <p:spPr>
          <a:xfrm>
            <a:off x="654812" y="3405047"/>
            <a:ext cx="2077167" cy="2911917"/>
          </a:xfrm>
          <a:prstGeom prst="rect">
            <a:avLst/>
          </a:prstGeom>
        </p:spPr>
      </p:pic>
    </p:spTree>
    <p:extLst>
      <p:ext uri="{BB962C8B-B14F-4D97-AF65-F5344CB8AC3E}">
        <p14:creationId xmlns:p14="http://schemas.microsoft.com/office/powerpoint/2010/main" val="177314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Personal Connections &amp; Takeaways</a:t>
            </a:r>
            <a:endParaRPr lang="en-US" dirty="0"/>
          </a:p>
        </p:txBody>
      </p:sp>
      <p:sp>
        <p:nvSpPr>
          <p:cNvPr id="3" name="Content Placeholder 2"/>
          <p:cNvSpPr>
            <a:spLocks noGrp="1"/>
          </p:cNvSpPr>
          <p:nvPr>
            <p:ph idx="1"/>
          </p:nvPr>
        </p:nvSpPr>
        <p:spPr>
          <a:xfrm>
            <a:off x="498474" y="1981200"/>
            <a:ext cx="7556313" cy="4536302"/>
          </a:xfrm>
        </p:spPr>
        <p:txBody>
          <a:bodyPr>
            <a:normAutofit lnSpcReduction="10000"/>
          </a:bodyPr>
          <a:lstStyle/>
          <a:p>
            <a:r>
              <a:rPr lang="en-US" dirty="0" smtClean="0"/>
              <a:t>After reading </a:t>
            </a:r>
            <a:r>
              <a:rPr lang="en-US" u="sng" dirty="0" smtClean="0"/>
              <a:t>Bud, Not Buddy</a:t>
            </a:r>
            <a:r>
              <a:rPr lang="en-US" dirty="0" smtClean="0"/>
              <a:t>, </a:t>
            </a:r>
            <a:r>
              <a:rPr lang="en-US" dirty="0"/>
              <a:t>I realized it’s my </a:t>
            </a:r>
            <a:r>
              <a:rPr lang="en-US" b="1" u="sng" dirty="0"/>
              <a:t>responsibility</a:t>
            </a:r>
            <a:r>
              <a:rPr lang="en-US" dirty="0"/>
              <a:t> in life to move forward when something </a:t>
            </a:r>
            <a:r>
              <a:rPr lang="en-US" dirty="0" smtClean="0"/>
              <a:t>doesn’t go my way. </a:t>
            </a:r>
            <a:r>
              <a:rPr lang="en-US" dirty="0"/>
              <a:t>For example, when my parents got divorced I spent a long time wishing they were back </a:t>
            </a:r>
            <a:r>
              <a:rPr lang="en-US" dirty="0" smtClean="0"/>
              <a:t>together. I had to come to the realization that I could not control their behavior and </a:t>
            </a:r>
            <a:r>
              <a:rPr lang="en-US" dirty="0"/>
              <a:t>that it was my responsibility as the oldest child to </a:t>
            </a:r>
            <a:r>
              <a:rPr lang="en-US" dirty="0" smtClean="0"/>
              <a:t>take care of siblings and myself. Bud takes care of himself and doesn’t allow his tough life living in orphanages hold him back.</a:t>
            </a:r>
          </a:p>
          <a:p>
            <a:r>
              <a:rPr lang="en-US" dirty="0" smtClean="0"/>
              <a:t>After reading </a:t>
            </a:r>
            <a:r>
              <a:rPr lang="en-US" u="sng" dirty="0" smtClean="0"/>
              <a:t>Tears of A Tiger</a:t>
            </a:r>
            <a:r>
              <a:rPr lang="en-US" dirty="0" smtClean="0"/>
              <a:t>, </a:t>
            </a:r>
            <a:r>
              <a:rPr lang="en-US" u="sng" dirty="0" smtClean="0"/>
              <a:t> </a:t>
            </a:r>
            <a:r>
              <a:rPr lang="en-US" dirty="0" smtClean="0"/>
              <a:t>I wish Andy had more </a:t>
            </a:r>
            <a:r>
              <a:rPr lang="en-US" b="1" u="sng" dirty="0" smtClean="0"/>
              <a:t>perseverance </a:t>
            </a:r>
            <a:r>
              <a:rPr lang="en-US" dirty="0" smtClean="0"/>
              <a:t>and did not give up even when times were hard.  He could have used his counselor and friends to find a reason to live. I’m lucky to have people to turn to at SEED when I go through tough times.</a:t>
            </a:r>
          </a:p>
          <a:p>
            <a:endParaRPr lang="en-US" dirty="0"/>
          </a:p>
        </p:txBody>
      </p:sp>
    </p:spTree>
    <p:extLst>
      <p:ext uri="{BB962C8B-B14F-4D97-AF65-F5344CB8AC3E}">
        <p14:creationId xmlns:p14="http://schemas.microsoft.com/office/powerpoint/2010/main" val="278238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Collection of Evidence </a:t>
            </a:r>
            <a:endParaRPr lang="en-US" dirty="0"/>
          </a:p>
        </p:txBody>
      </p:sp>
      <p:sp>
        <p:nvSpPr>
          <p:cNvPr id="3" name="Content Placeholder 2"/>
          <p:cNvSpPr>
            <a:spLocks noGrp="1"/>
          </p:cNvSpPr>
          <p:nvPr>
            <p:ph idx="1"/>
          </p:nvPr>
        </p:nvSpPr>
        <p:spPr/>
        <p:txBody>
          <a:bodyPr/>
          <a:lstStyle/>
          <a:p>
            <a:r>
              <a:rPr lang="en-US" dirty="0" smtClean="0"/>
              <a:t>The following items are in my folder of documents that demonstrate the core values that I have shown this year</a:t>
            </a:r>
          </a:p>
          <a:p>
            <a:r>
              <a:rPr lang="en-US" dirty="0" smtClean="0"/>
              <a:t>Writing assignment </a:t>
            </a:r>
          </a:p>
          <a:p>
            <a:r>
              <a:rPr lang="en-US" dirty="0" smtClean="0"/>
              <a:t>Art project</a:t>
            </a:r>
          </a:p>
          <a:p>
            <a:r>
              <a:rPr lang="en-US" dirty="0" smtClean="0"/>
              <a:t>Science lab</a:t>
            </a:r>
          </a:p>
          <a:p>
            <a:r>
              <a:rPr lang="en-US" dirty="0" smtClean="0"/>
              <a:t>Etc.</a:t>
            </a:r>
            <a:endParaRPr lang="en-US" dirty="0"/>
          </a:p>
        </p:txBody>
      </p:sp>
      <p:pic>
        <p:nvPicPr>
          <p:cNvPr id="4" name="Picture 3" descr="BU0019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797" y="2656671"/>
            <a:ext cx="3395585" cy="3176122"/>
          </a:xfrm>
          <a:prstGeom prst="rect">
            <a:avLst/>
          </a:prstGeom>
        </p:spPr>
      </p:pic>
    </p:spTree>
    <p:extLst>
      <p:ext uri="{BB962C8B-B14F-4D97-AF65-F5344CB8AC3E}">
        <p14:creationId xmlns:p14="http://schemas.microsoft.com/office/powerpoint/2010/main" val="335387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65" y="714166"/>
            <a:ext cx="4038600" cy="933450"/>
          </a:xfrm>
        </p:spPr>
        <p:txBody>
          <a:bodyPr>
            <a:noAutofit/>
          </a:bodyPr>
          <a:lstStyle/>
          <a:p>
            <a:r>
              <a:rPr lang="en-US" sz="4000" dirty="0" smtClean="0">
                <a:solidFill>
                  <a:schemeClr val="bg1"/>
                </a:solidFill>
              </a:rPr>
              <a:t>Thank you for watching…. </a:t>
            </a:r>
            <a:br>
              <a:rPr lang="en-US" sz="4000" dirty="0" smtClean="0">
                <a:solidFill>
                  <a:schemeClr val="bg1"/>
                </a:solidFill>
              </a:rPr>
            </a:br>
            <a:r>
              <a:rPr lang="en-US" sz="4000" dirty="0">
                <a:solidFill>
                  <a:schemeClr val="bg1"/>
                </a:solidFill>
              </a:rPr>
              <a:t/>
            </a:r>
            <a:br>
              <a:rPr lang="en-US" sz="4000" dirty="0">
                <a:solidFill>
                  <a:schemeClr val="bg1"/>
                </a:solidFill>
              </a:rPr>
            </a:br>
            <a:r>
              <a:rPr lang="en-US" sz="4000" dirty="0" smtClean="0">
                <a:solidFill>
                  <a:schemeClr val="bg1"/>
                </a:solidFill>
              </a:rPr>
              <a:t>My 6</a:t>
            </a:r>
            <a:r>
              <a:rPr lang="en-US" sz="4000" baseline="30000" dirty="0" smtClean="0">
                <a:solidFill>
                  <a:schemeClr val="bg1"/>
                </a:solidFill>
              </a:rPr>
              <a:t>th</a:t>
            </a:r>
            <a:r>
              <a:rPr lang="en-US" sz="4000" dirty="0" smtClean="0">
                <a:solidFill>
                  <a:schemeClr val="bg1"/>
                </a:solidFill>
              </a:rPr>
              <a:t> Grade Presentation of Learning!</a:t>
            </a:r>
            <a:endParaRPr lang="en-US" sz="4000" dirty="0">
              <a:solidFill>
                <a:schemeClr val="bg1"/>
              </a:solidFill>
            </a:endParaRPr>
          </a:p>
        </p:txBody>
      </p:sp>
      <p:pic>
        <p:nvPicPr>
          <p:cNvPr id="4" name="Picture 3" descr="see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2" y="4643464"/>
            <a:ext cx="1809689" cy="1809689"/>
          </a:xfrm>
          <a:prstGeom prst="rect">
            <a:avLst/>
          </a:prstGeom>
        </p:spPr>
      </p:pic>
      <p:sp>
        <p:nvSpPr>
          <p:cNvPr id="6" name="TextBox 5"/>
          <p:cNvSpPr txBox="1"/>
          <p:nvPr/>
        </p:nvSpPr>
        <p:spPr>
          <a:xfrm>
            <a:off x="4633510" y="465532"/>
            <a:ext cx="1854699" cy="1384995"/>
          </a:xfrm>
          <a:prstGeom prst="rect">
            <a:avLst/>
          </a:prstGeom>
          <a:noFill/>
        </p:spPr>
        <p:txBody>
          <a:bodyPr wrap="square" rtlCol="0">
            <a:spAutoFit/>
          </a:bodyPr>
          <a:lstStyle/>
          <a:p>
            <a:r>
              <a:rPr lang="en-US" sz="2800" dirty="0" smtClean="0">
                <a:solidFill>
                  <a:schemeClr val="accent3">
                    <a:lumMod val="75000"/>
                  </a:schemeClr>
                </a:solidFill>
              </a:rPr>
              <a:t>A Special Thanks To….</a:t>
            </a:r>
            <a:endParaRPr lang="en-US" sz="2800" dirty="0">
              <a:solidFill>
                <a:schemeClr val="accent3">
                  <a:lumMod val="75000"/>
                </a:schemeClr>
              </a:solidFill>
            </a:endParaRPr>
          </a:p>
        </p:txBody>
      </p:sp>
      <p:sp>
        <p:nvSpPr>
          <p:cNvPr id="7" name="TextBox 6"/>
          <p:cNvSpPr txBox="1"/>
          <p:nvPr/>
        </p:nvSpPr>
        <p:spPr>
          <a:xfrm>
            <a:off x="6835999" y="788698"/>
            <a:ext cx="1854699" cy="369332"/>
          </a:xfrm>
          <a:prstGeom prst="rect">
            <a:avLst/>
          </a:prstGeom>
          <a:noFill/>
        </p:spPr>
        <p:txBody>
          <a:bodyPr wrap="square" rtlCol="0">
            <a:spAutoFit/>
          </a:bodyPr>
          <a:lstStyle/>
          <a:p>
            <a:r>
              <a:rPr lang="en-US" dirty="0" smtClean="0">
                <a:solidFill>
                  <a:schemeClr val="accent6">
                    <a:lumMod val="75000"/>
                  </a:schemeClr>
                </a:solidFill>
              </a:rPr>
              <a:t>My Advisor</a:t>
            </a:r>
            <a:endParaRPr lang="en-US" dirty="0">
              <a:solidFill>
                <a:schemeClr val="accent6">
                  <a:lumMod val="75000"/>
                </a:schemeClr>
              </a:solidFill>
            </a:endParaRPr>
          </a:p>
        </p:txBody>
      </p:sp>
      <p:sp>
        <p:nvSpPr>
          <p:cNvPr id="8" name="TextBox 7"/>
          <p:cNvSpPr txBox="1"/>
          <p:nvPr/>
        </p:nvSpPr>
        <p:spPr>
          <a:xfrm>
            <a:off x="4633510" y="2636112"/>
            <a:ext cx="2523060" cy="369332"/>
          </a:xfrm>
          <a:prstGeom prst="rect">
            <a:avLst/>
          </a:prstGeom>
          <a:noFill/>
        </p:spPr>
        <p:txBody>
          <a:bodyPr wrap="square" rtlCol="0">
            <a:spAutoFit/>
          </a:bodyPr>
          <a:lstStyle/>
          <a:p>
            <a:r>
              <a:rPr lang="en-US" dirty="0" smtClean="0">
                <a:solidFill>
                  <a:schemeClr val="bg1"/>
                </a:solidFill>
              </a:rPr>
              <a:t>My Teachers</a:t>
            </a:r>
          </a:p>
        </p:txBody>
      </p:sp>
      <p:sp>
        <p:nvSpPr>
          <p:cNvPr id="10" name="Rectangle 9"/>
          <p:cNvSpPr/>
          <p:nvPr/>
        </p:nvSpPr>
        <p:spPr>
          <a:xfrm>
            <a:off x="7041658" y="2636112"/>
            <a:ext cx="1799421" cy="369332"/>
          </a:xfrm>
          <a:prstGeom prst="rect">
            <a:avLst/>
          </a:prstGeom>
        </p:spPr>
        <p:txBody>
          <a:bodyPr wrap="square">
            <a:spAutoFit/>
          </a:bodyPr>
          <a:lstStyle/>
          <a:p>
            <a:r>
              <a:rPr lang="en-US" dirty="0" smtClean="0">
                <a:solidFill>
                  <a:schemeClr val="bg1"/>
                </a:solidFill>
              </a:rPr>
              <a:t>My Counselor</a:t>
            </a:r>
            <a:endParaRPr lang="en-US" dirty="0">
              <a:solidFill>
                <a:schemeClr val="bg1"/>
              </a:solidFill>
            </a:endParaRPr>
          </a:p>
        </p:txBody>
      </p:sp>
      <p:sp>
        <p:nvSpPr>
          <p:cNvPr id="5" name="Subtitle 4"/>
          <p:cNvSpPr>
            <a:spLocks noGrp="1"/>
          </p:cNvSpPr>
          <p:nvPr>
            <p:ph type="subTitle" idx="1"/>
          </p:nvPr>
        </p:nvSpPr>
        <p:spPr>
          <a:xfrm>
            <a:off x="4490924" y="4643464"/>
            <a:ext cx="5463843" cy="748553"/>
          </a:xfrm>
        </p:spPr>
        <p:txBody>
          <a:bodyPr>
            <a:noAutofit/>
          </a:bodyPr>
          <a:lstStyle/>
          <a:p>
            <a:r>
              <a:rPr lang="en-US" sz="3200" dirty="0" smtClean="0"/>
              <a:t>…who made this all possible!</a:t>
            </a:r>
            <a:endParaRPr lang="en-US" sz="3200" dirty="0"/>
          </a:p>
        </p:txBody>
      </p:sp>
    </p:spTree>
    <p:extLst>
      <p:ext uri="{BB962C8B-B14F-4D97-AF65-F5344CB8AC3E}">
        <p14:creationId xmlns:p14="http://schemas.microsoft.com/office/powerpoint/2010/main" val="1597247373"/>
      </p:ext>
    </p:extLst>
  </p:cSld>
  <p:clrMapOvr>
    <a:masterClrMapping/>
  </p:clrMapOvr>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137</TotalTime>
  <Words>810</Words>
  <Application>Microsoft Macintosh PowerPoint</Application>
  <PresentationFormat>On-screen Show (4:3)</PresentationFormat>
  <Paragraphs>40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Advantage</vt:lpstr>
      <vt:lpstr>My 6th Grade Presentation of Learning</vt:lpstr>
      <vt:lpstr>Bud, Not Buddy (My ELA Book)</vt:lpstr>
      <vt:lpstr>Tears of A Tiger (My Independent Reading Book)</vt:lpstr>
      <vt:lpstr>Core Values in the Text: Respect &amp; Responsibility</vt:lpstr>
      <vt:lpstr>Enduring Understanding: Knowledge Causes Change</vt:lpstr>
      <vt:lpstr>My Personal Connections &amp; Takeaways</vt:lpstr>
      <vt:lpstr>My Collection of Evidence </vt:lpstr>
      <vt:lpstr>Thank you for watching….   My 6th Grade Presentation of Learning!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Drossner</dc:creator>
  <cp:lastModifiedBy>Laura Drossner</cp:lastModifiedBy>
  <cp:revision>13</cp:revision>
  <dcterms:created xsi:type="dcterms:W3CDTF">2011-09-21T22:21:38Z</dcterms:created>
  <dcterms:modified xsi:type="dcterms:W3CDTF">2011-10-18T21:16:02Z</dcterms:modified>
</cp:coreProperties>
</file>